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684" r:id="rId2"/>
  </p:sldMasterIdLst>
  <p:handoutMasterIdLst>
    <p:handoutMasterId r:id="rId6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 W3" charset="0"/>
        <a:cs typeface="ヒラギノ角ゴ Pro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 W3" charset="0"/>
        <a:cs typeface="ヒラギノ角ゴ Pro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 W3" charset="0"/>
        <a:cs typeface="ヒラギノ角ゴ Pro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 W3" charset="0"/>
        <a:cs typeface="ヒラギノ角ゴ Pro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 W3" charset="0"/>
        <a:cs typeface="ヒラギノ角ゴ Pro W3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 W3" charset="0"/>
        <a:cs typeface="ヒラギノ角ゴ Pro W3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 W3" charset="0"/>
        <a:cs typeface="ヒラギノ角ゴ Pro W3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 W3" charset="0"/>
        <a:cs typeface="ヒラギノ角ゴ Pro W3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 W3" charset="0"/>
        <a:cs typeface="ヒラギノ角ゴ Pro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69609-9828-4FA0-A07F-3EA771869F8D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20D7E-6619-4E23-AC87-AE4EB8E32FB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B0DE5B-D7A6-4B3A-955F-F05C17669876}" type="datetime1">
              <a:rPr lang="it-IT"/>
              <a:pPr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25F2C-B482-48DA-89BA-4E8A40050E2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6FBB82-1E8E-44B8-B81D-1E1B94FFCA9B}" type="datetime1">
              <a:rPr lang="it-IT"/>
              <a:pPr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8A5F3-BC2E-495A-9354-63EDF2987A0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91300" y="762000"/>
            <a:ext cx="2019300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762000"/>
            <a:ext cx="5905500" cy="5410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9F1084-E3C4-443C-AA01-E6B0DAEB038B}" type="datetime1">
              <a:rPr lang="it-IT"/>
              <a:pPr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78769-2FFC-44CB-8B96-F1F1AAD18B9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58FBB-EA00-4E43-A99B-5BDD9B273910}" type="datetime1">
              <a:rPr lang="it-IT">
                <a:solidFill>
                  <a:srgbClr val="FFFFFF"/>
                </a:solidFill>
              </a:rPr>
              <a:pPr/>
              <a:t>27/07/2017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E9FEE-5607-44AA-B316-7816A888BB81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3184F9-1B21-4068-B2B0-3D767F1C54F5}" type="datetime1">
              <a:rPr lang="it-IT">
                <a:solidFill>
                  <a:srgbClr val="FFFFFF"/>
                </a:solidFill>
              </a:rPr>
              <a:pPr/>
              <a:t>27/07/2017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FE52B-8387-4095-861A-81447F6D984E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214C3-20B1-4322-9CA4-EDABAE65A358}" type="datetime1">
              <a:rPr lang="it-IT">
                <a:solidFill>
                  <a:srgbClr val="FFFFFF"/>
                </a:solidFill>
              </a:rPr>
              <a:pPr/>
              <a:t>27/07/2017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22A5D-96C9-4F7A-AE58-FAC3BE51533D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3962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962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B8CA4C-188F-4067-8889-ED748DFB670F}" type="datetime1">
              <a:rPr lang="it-IT">
                <a:solidFill>
                  <a:srgbClr val="FFFFFF"/>
                </a:solidFill>
              </a:rPr>
              <a:pPr/>
              <a:t>27/07/2017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2D333-9F2C-4EDD-BAF7-3779EF9C1F64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B97D68-F94D-410A-98E8-D99B58047662}" type="datetime1">
              <a:rPr lang="it-IT">
                <a:solidFill>
                  <a:srgbClr val="FFFFFF"/>
                </a:solidFill>
              </a:rPr>
              <a:pPr/>
              <a:t>27/07/2017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2A711-A6DC-4678-A525-1E0AA06D72C6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E6811F-8753-4DDF-9BBB-763B336B31A6}" type="datetime1">
              <a:rPr lang="it-IT">
                <a:solidFill>
                  <a:srgbClr val="FFFFFF"/>
                </a:solidFill>
              </a:rPr>
              <a:pPr/>
              <a:t>27/07/2017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3CB98-B4E2-49B1-8107-753C8FAF97BE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17BE77-E247-4A86-847D-B86C83716CBA}" type="datetime1">
              <a:rPr lang="it-IT">
                <a:solidFill>
                  <a:srgbClr val="FFFFFF"/>
                </a:solidFill>
              </a:rPr>
              <a:pPr/>
              <a:t>27/07/2017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86318-1514-4B37-BA4F-E4B066AD391C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686DF-B79D-4178-9CA7-21BCCD163B36}" type="datetime1">
              <a:rPr lang="it-IT">
                <a:solidFill>
                  <a:srgbClr val="FFFFFF"/>
                </a:solidFill>
              </a:rPr>
              <a:pPr/>
              <a:t>27/07/2017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572FF-7A4C-4189-BB6B-1217B944172F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F81E53-197B-42D6-8607-44751CD252BF}" type="datetime1">
              <a:rPr lang="it-IT"/>
              <a:pPr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66528-1768-4CDC-B783-CA75ACDE109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8EDE6-76BA-403F-BC2F-4A0B6995692F}" type="datetime1">
              <a:rPr lang="it-IT">
                <a:solidFill>
                  <a:srgbClr val="FFFFFF"/>
                </a:solidFill>
              </a:rPr>
              <a:pPr/>
              <a:t>27/07/2017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A7BE7-0A77-4C36-8E87-38F963F0A865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A8E021-1C52-4F21-9CE1-9D2FD4619F31}" type="datetime1">
              <a:rPr lang="it-IT">
                <a:solidFill>
                  <a:srgbClr val="FFFFFF"/>
                </a:solidFill>
              </a:rPr>
              <a:pPr/>
              <a:t>27/07/2017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2F314-106B-46C0-8E2B-6A495E32A7BB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91300" y="762000"/>
            <a:ext cx="2019300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762000"/>
            <a:ext cx="5905500" cy="5410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CCD7C-8A43-4192-A63F-B239CCCC253F}" type="datetime1">
              <a:rPr lang="it-IT">
                <a:solidFill>
                  <a:srgbClr val="FFFFFF"/>
                </a:solidFill>
              </a:rPr>
              <a:pPr/>
              <a:t>27/07/2017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15231-94B8-41BE-A656-8BF2AEFFDA82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CF35AB-2F46-4FA6-BE8D-2A57F27206A0}" type="datetime1">
              <a:rPr lang="it-IT"/>
              <a:pPr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8708D-EF8C-4ED3-B2DB-4692A76E0F1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3962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962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EF6B69-A3CB-4ED9-9178-CC1BE68EA743}" type="datetime1">
              <a:rPr lang="it-IT"/>
              <a:pPr/>
              <a:t>27/07/2017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2B9E0-C22C-4A15-BDC4-CBFB332BE2C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0EEB1-8F40-4E02-8D3B-97F2556184E7}" type="datetime1">
              <a:rPr lang="it-IT"/>
              <a:pPr/>
              <a:t>27/07/2017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24E6B-8424-40D1-9442-636CBA4F28B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887CF-CB43-4DB7-A237-09914DBC8AA1}" type="datetime1">
              <a:rPr lang="it-IT"/>
              <a:pPr/>
              <a:t>27/07/2017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FD33C-FEEE-4724-8D8C-34CC8DF12C0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646CA6-E020-45AC-981D-4471DD00DE87}" type="datetime1">
              <a:rPr lang="it-IT"/>
              <a:pPr/>
              <a:t>27/07/2017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F40CE-AD5B-4F7F-BBC0-545E44661C6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BF855-268D-4F3E-8F5F-D41E4AABC030}" type="datetime1">
              <a:rPr lang="it-IT"/>
              <a:pPr/>
              <a:t>27/07/2017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B1CBB-E9BD-49C7-BF8D-D1B80756A1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A567B-4602-42A2-B969-E7AD1523C679}" type="datetime1">
              <a:rPr lang="it-IT"/>
              <a:pPr/>
              <a:t>27/07/2017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EA549-81C2-4BAE-8D46-A199B459A29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SFONDO_int_ PPT CS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fld id="{61A1D334-6D22-4BB6-9416-651442E2B9D6}" type="datetime1">
              <a:rPr lang="it-IT"/>
              <a:pPr/>
              <a:t>27/07/2017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246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A61FA24C-CF38-4EDE-B4BE-10857C46A3C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09600" y="1676400"/>
            <a:ext cx="853440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09600" y="6324600"/>
            <a:ext cx="853440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SFONDO_cop_PPT CS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412F85C-B814-4758-BE5F-C2AEB399397E}" type="datetime1">
              <a:rPr lang="it-IT">
                <a:solidFill>
                  <a:srgbClr val="FFFFFF"/>
                </a:solidFill>
              </a:rPr>
              <a:pPr/>
              <a:t>27/07/2017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246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4E469597-C7F4-40C2-9069-C11A894DBA48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09600" y="6324600"/>
            <a:ext cx="853440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is.usda.gov/PDF/Slaughter_Plant_Checklist.pdf" TargetMode="External"/><Relationship Id="rId2" Type="http://schemas.openxmlformats.org/officeDocument/2006/relationships/hyperlink" Target="http://www.fsis.usda.gov/PDF/Food_Defense_Pla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vepage.apple.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is.usda.gov/PDF/CARVER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da.gov/Food/FoodDefense/ToolsResources/ucm295900.htm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is.usda.gov/PDF/CARVER.pdf" TargetMode="External"/><Relationship Id="rId2" Type="http://schemas.openxmlformats.org/officeDocument/2006/relationships/hyperlink" Target="http://www.fsis.usda.gov/PDF/Slaughter_Plant_Checklis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sis.usda.gov/Food_Defense_&amp;_Emergency_Response/%0bGuidance_Materials/index.asp" TargetMode="External"/><Relationship Id="rId4" Type="http://schemas.openxmlformats.org/officeDocument/2006/relationships/hyperlink" Target="http://www.fda.gov/opacom/laws/fedatact.htm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ora/training/orau/FoodSecurity/default.htm" TargetMode="External"/><Relationship Id="rId2" Type="http://schemas.openxmlformats.org/officeDocument/2006/relationships/hyperlink" Target="http://www.fsis.usda.gov/News_&amp;_Events/Food_Safety_Inspection_Podcasts/index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sis.usda.gov/Science/Resources_&amp;_Information/index.as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>
          <a:xfrm>
            <a:off x="533400" y="1556792"/>
            <a:ext cx="8077200" cy="1584176"/>
          </a:xfrm>
          <a:ln/>
        </p:spPr>
        <p:txBody>
          <a:bodyPr rIns="132080"/>
          <a:lstStyle/>
          <a:p>
            <a:pPr algn="ctr"/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Sviluppare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Piani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di Food Defense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idx="1"/>
          </p:nvPr>
        </p:nvSpPr>
        <p:spPr>
          <a:xfrm>
            <a:off x="533400" y="4077072"/>
            <a:ext cx="8077200" cy="2095128"/>
          </a:xfrm>
          <a:ln/>
        </p:spPr>
        <p:txBody>
          <a:bodyPr rIns="132080"/>
          <a:lstStyle/>
          <a:p>
            <a:pPr marL="39688" indent="0" algn="ctr">
              <a:buFont typeface="Wingdings" charset="2"/>
              <a:buNone/>
            </a:pPr>
            <a:endParaRPr lang="en-US" sz="2800" dirty="0">
              <a:latin typeface="+mj-lt"/>
            </a:endParaRPr>
          </a:p>
          <a:p>
            <a:pPr marL="39688" indent="0" algn="ctr">
              <a:buFont typeface="Wingdings" charset="2"/>
              <a:buNone/>
            </a:pPr>
            <a:endParaRPr lang="en-US" sz="2800" dirty="0">
              <a:latin typeface="+mj-lt"/>
            </a:endParaRPr>
          </a:p>
          <a:p>
            <a:pPr marL="39688" indent="0" algn="ctr">
              <a:buFont typeface="Wingdings" charset="2"/>
              <a:buNone/>
            </a:pPr>
            <a:endParaRPr lang="en-US" sz="2800" dirty="0">
              <a:latin typeface="+mj-lt"/>
            </a:endParaRPr>
          </a:p>
          <a:p>
            <a:pPr marL="39688" indent="0" algn="ctr">
              <a:buFont typeface="Wingdings" charset="2"/>
              <a:buNone/>
            </a:pPr>
            <a:r>
              <a:rPr lang="en-US" sz="2800" i="1" dirty="0">
                <a:latin typeface="+mj-lt"/>
              </a:rPr>
              <a:t>Dott. Marco Brambilla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2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12293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2294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12295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12296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2297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12299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2300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12301" name="Rectangle 13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610600" cy="914400"/>
          </a:xfrm>
          <a:ln/>
        </p:spPr>
        <p:txBody>
          <a:bodyPr rIns="132080"/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Ricerca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FSIS (Food Safety and Inspection Service) 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Percentuale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degli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impianti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con un piano di Food Defense</a:t>
            </a:r>
          </a:p>
        </p:txBody>
      </p:sp>
      <p:sp>
        <p:nvSpPr>
          <p:cNvPr id="12302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r>
              <a:rPr lang="en-US" sz="2400" dirty="0" err="1"/>
              <a:t>Agosto</a:t>
            </a:r>
            <a:r>
              <a:rPr lang="en-US" sz="2400" dirty="0"/>
              <a:t> 2006: 27% di </a:t>
            </a:r>
            <a:r>
              <a:rPr lang="en-US" sz="2400" dirty="0" err="1"/>
              <a:t>stabilimenti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hanno</a:t>
            </a:r>
            <a:r>
              <a:rPr lang="en-US" sz="2400" dirty="0"/>
              <a:t> un piano di Food Defense</a:t>
            </a:r>
          </a:p>
          <a:p>
            <a:r>
              <a:rPr lang="en-US" sz="2400" dirty="0"/>
              <a:t>November 2007: 31% di </a:t>
            </a:r>
            <a:r>
              <a:rPr lang="en-US" sz="2400" dirty="0" err="1"/>
              <a:t>stabilimenti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hanno</a:t>
            </a:r>
            <a:r>
              <a:rPr lang="en-US" sz="2400" dirty="0"/>
              <a:t> un piano di Food Defense</a:t>
            </a:r>
          </a:p>
          <a:p>
            <a:r>
              <a:rPr lang="en-US" sz="2400" dirty="0"/>
              <a:t>August 2008: 41% di </a:t>
            </a:r>
            <a:r>
              <a:rPr lang="en-US" sz="2400" dirty="0" err="1"/>
              <a:t>stabilimenti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hanno</a:t>
            </a:r>
            <a:r>
              <a:rPr lang="en-US" sz="2400" dirty="0"/>
              <a:t> un piano di Food Defense</a:t>
            </a:r>
          </a:p>
          <a:p>
            <a:pPr marL="782638" lvl="1"/>
            <a:endParaRPr lang="en-US" sz="2400" dirty="0"/>
          </a:p>
          <a:p>
            <a:pPr algn="ctr">
              <a:buFont typeface="Wingdings" charset="2"/>
              <a:buNone/>
            </a:pPr>
            <a:r>
              <a:rPr lang="en-US" sz="2400" b="1" dirty="0" err="1"/>
              <a:t>L’obiettivo</a:t>
            </a:r>
            <a:r>
              <a:rPr lang="en-US" sz="2400" b="1" dirty="0"/>
              <a:t> di FSIS è di </a:t>
            </a:r>
            <a:r>
              <a:rPr lang="en-US" sz="2400" b="1" dirty="0" err="1"/>
              <a:t>raggiungere</a:t>
            </a:r>
            <a:r>
              <a:rPr lang="en-US" sz="2400" b="1" dirty="0"/>
              <a:t> la </a:t>
            </a:r>
            <a:r>
              <a:rPr lang="en-US" sz="2400" b="1" dirty="0" err="1"/>
              <a:t>percentuale</a:t>
            </a:r>
            <a:r>
              <a:rPr lang="en-US" sz="2400" b="1" dirty="0"/>
              <a:t> del 90% di </a:t>
            </a:r>
            <a:r>
              <a:rPr lang="en-US" sz="2400" b="1" dirty="0" err="1"/>
              <a:t>stabilimenti</a:t>
            </a:r>
            <a:r>
              <a:rPr lang="en-US" sz="2400" b="1" dirty="0"/>
              <a:t> con un piano di Food Defense</a:t>
            </a:r>
            <a:endParaRPr lang="en-US" sz="2400" b="1" dirty="0">
              <a:ea typeface="ヒラギノ角ゴ Pro W6" charset="0"/>
              <a:cs typeface="ヒラギノ角ゴ Pro W6" charset="0"/>
            </a:endParaRPr>
          </a:p>
          <a:p>
            <a:pPr algn="ctr">
              <a:buFont typeface="Wingdings" charset="2"/>
              <a:buNone/>
            </a:pPr>
            <a:endParaRPr lang="en-US" sz="2400" b="1" dirty="0">
              <a:ea typeface="ヒラギノ角ゴ Pro W6" charset="0"/>
              <a:cs typeface="ヒラギノ角ゴ Pro W6" charset="0"/>
            </a:endParaRPr>
          </a:p>
        </p:txBody>
      </p:sp>
      <p:sp>
        <p:nvSpPr>
          <p:cNvPr id="12303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13317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3318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13319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13320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3321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13323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3324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13325" name="Rectangle 13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11</a:t>
            </a:r>
          </a:p>
        </p:txBody>
      </p:sp>
      <p:sp>
        <p:nvSpPr>
          <p:cNvPr id="13326" name="Rectangle 14"/>
          <p:cNvSpPr>
            <a:spLocks noGrp="1" noChangeArrowheads="1"/>
          </p:cNvSpPr>
          <p:nvPr>
            <p:ph type="title"/>
          </p:nvPr>
        </p:nvSpPr>
        <p:spPr>
          <a:xfrm>
            <a:off x="683568" y="1268760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Perchè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scrivere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un piano di Food Defense?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/>
              <a:t>Un </a:t>
            </a:r>
            <a:r>
              <a:rPr lang="en-US" sz="2400" dirty="0" err="1"/>
              <a:t>documento</a:t>
            </a:r>
            <a:r>
              <a:rPr lang="en-US" sz="2400" dirty="0"/>
              <a:t> </a:t>
            </a:r>
            <a:r>
              <a:rPr lang="en-US" sz="2400" dirty="0" err="1"/>
              <a:t>scritto</a:t>
            </a:r>
            <a:r>
              <a:rPr lang="en-US" sz="2400" dirty="0"/>
              <a:t> </a:t>
            </a:r>
            <a:r>
              <a:rPr lang="en-US" sz="2400" dirty="0" err="1"/>
              <a:t>può</a:t>
            </a:r>
            <a:r>
              <a:rPr lang="en-US" sz="2400" dirty="0"/>
              <a:t> </a:t>
            </a:r>
            <a:r>
              <a:rPr lang="en-US" sz="2400" dirty="0" err="1"/>
              <a:t>essere</a:t>
            </a:r>
            <a:r>
              <a:rPr lang="en-US" sz="2400" dirty="0"/>
              <a:t> </a:t>
            </a:r>
            <a:r>
              <a:rPr lang="en-US" sz="2400" dirty="0" err="1"/>
              <a:t>aggiornato</a:t>
            </a:r>
            <a:r>
              <a:rPr lang="en-US" sz="2400" dirty="0"/>
              <a:t> e </a:t>
            </a:r>
            <a:r>
              <a:rPr lang="en-US" sz="2400" dirty="0" err="1"/>
              <a:t>migliorato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Le </a:t>
            </a:r>
            <a:r>
              <a:rPr lang="en-US" sz="2400" dirty="0" err="1"/>
              <a:t>compagnie</a:t>
            </a:r>
            <a:r>
              <a:rPr lang="en-US" sz="2400" dirty="0"/>
              <a:t> </a:t>
            </a:r>
            <a:r>
              <a:rPr lang="en-US" sz="2400" dirty="0" err="1"/>
              <a:t>assicurative</a:t>
            </a:r>
            <a:r>
              <a:rPr lang="en-US" sz="2400" dirty="0"/>
              <a:t> e </a:t>
            </a:r>
            <a:r>
              <a:rPr lang="en-US" sz="2400" dirty="0" err="1"/>
              <a:t>gli</a:t>
            </a:r>
            <a:r>
              <a:rPr lang="en-US" sz="2400" dirty="0"/>
              <a:t> audit </a:t>
            </a:r>
            <a:r>
              <a:rPr lang="en-US" sz="2400" dirty="0" err="1"/>
              <a:t>richiedono</a:t>
            </a:r>
            <a:r>
              <a:rPr lang="en-US" sz="2400" dirty="0"/>
              <a:t> un piano </a:t>
            </a:r>
            <a:r>
              <a:rPr lang="en-US" sz="2400" dirty="0" err="1"/>
              <a:t>scritto</a:t>
            </a:r>
            <a:r>
              <a:rPr lang="en-US" sz="2400" dirty="0"/>
              <a:t>.</a:t>
            </a:r>
          </a:p>
        </p:txBody>
      </p:sp>
      <p:pic>
        <p:nvPicPr>
          <p:cNvPr id="13328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4457700"/>
            <a:ext cx="2286000" cy="2205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14341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4342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14343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14344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4345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14347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4348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14349" name="Rectangle 13"/>
          <p:cNvSpPr>
            <a:spLocks noGrp="1" noChangeArrowheads="1"/>
          </p:cNvSpPr>
          <p:nvPr>
            <p:ph type="title"/>
          </p:nvPr>
        </p:nvSpPr>
        <p:spPr>
          <a:xfrm>
            <a:off x="611560" y="980728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Riesaminiamo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gli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Obiettivi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350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 err="1"/>
              <a:t>Definire</a:t>
            </a:r>
            <a:r>
              <a:rPr lang="en-US" sz="2400" dirty="0"/>
              <a:t> Food  Defense</a:t>
            </a:r>
          </a:p>
          <a:p>
            <a:endParaRPr lang="en-US" sz="2400" dirty="0"/>
          </a:p>
          <a:p>
            <a:r>
              <a:rPr lang="en-US" sz="2400" dirty="0" err="1"/>
              <a:t>Capire</a:t>
            </a:r>
            <a:r>
              <a:rPr lang="en-US" sz="2400" dirty="0"/>
              <a:t> </a:t>
            </a:r>
            <a:r>
              <a:rPr lang="en-US" sz="2400" dirty="0" err="1"/>
              <a:t>perchè</a:t>
            </a:r>
            <a:r>
              <a:rPr lang="en-US" sz="2400" dirty="0"/>
              <a:t> è </a:t>
            </a:r>
            <a:r>
              <a:rPr lang="en-US" sz="2400" dirty="0" err="1"/>
              <a:t>importante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Sviluppare</a:t>
            </a:r>
            <a:r>
              <a:rPr lang="en-US" sz="2400" dirty="0"/>
              <a:t> un piano di Food Defense</a:t>
            </a:r>
          </a:p>
        </p:txBody>
      </p:sp>
      <p:sp>
        <p:nvSpPr>
          <p:cNvPr id="14351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15365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5366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15367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15368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5369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15370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15371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5372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15373" name="Rectangle 13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8077200" cy="914400"/>
          </a:xfrm>
          <a:ln/>
        </p:spPr>
        <p:txBody>
          <a:bodyPr rIns="132080"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Come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si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sviluppa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un piano di Food Defense?</a:t>
            </a:r>
          </a:p>
        </p:txBody>
      </p:sp>
      <p:sp>
        <p:nvSpPr>
          <p:cNvPr id="15374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 marL="554038" indent="-514350">
              <a:buSzPct val="99000"/>
              <a:buFont typeface="Wingdings" charset="2"/>
              <a:buAutoNum type="arabicPeriod"/>
            </a:pPr>
            <a:endParaRPr lang="en-US" sz="2400" dirty="0"/>
          </a:p>
          <a:p>
            <a:pPr marL="554038" indent="-514350">
              <a:buSzPct val="99000"/>
              <a:buFont typeface="Wingdings" charset="2"/>
              <a:buAutoNum type="arabicPeriod"/>
            </a:pPr>
            <a:r>
              <a:rPr lang="en-US" sz="2400" dirty="0" err="1"/>
              <a:t>Condurre</a:t>
            </a:r>
            <a:r>
              <a:rPr lang="en-US" sz="2400" dirty="0"/>
              <a:t> un’ auto-</a:t>
            </a:r>
            <a:r>
              <a:rPr lang="en-US" sz="2400" dirty="0" err="1"/>
              <a:t>valutazione</a:t>
            </a:r>
            <a:r>
              <a:rPr lang="en-US" sz="2400" dirty="0"/>
              <a:t>. </a:t>
            </a:r>
            <a:r>
              <a:rPr lang="en-US" sz="2400" dirty="0" err="1"/>
              <a:t>Capire</a:t>
            </a:r>
            <a:r>
              <a:rPr lang="en-US" sz="2400" dirty="0"/>
              <a:t> </a:t>
            </a:r>
            <a:r>
              <a:rPr lang="en-US" sz="2400" dirty="0" err="1"/>
              <a:t>l’attuale</a:t>
            </a:r>
            <a:r>
              <a:rPr lang="en-US" sz="2400" dirty="0"/>
              <a:t> </a:t>
            </a:r>
            <a:r>
              <a:rPr lang="en-US" sz="2400" dirty="0" err="1"/>
              <a:t>sistema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difesa</a:t>
            </a:r>
            <a:r>
              <a:rPr lang="en-US" sz="2400" dirty="0"/>
              <a:t> del </a:t>
            </a:r>
            <a:r>
              <a:rPr lang="en-US" sz="2400" dirty="0" err="1"/>
              <a:t>tuo</a:t>
            </a:r>
            <a:r>
              <a:rPr lang="en-US" sz="2400" dirty="0"/>
              <a:t> </a:t>
            </a:r>
            <a:r>
              <a:rPr lang="en-US" sz="2400" dirty="0" err="1"/>
              <a:t>stabilimento</a:t>
            </a:r>
            <a:r>
              <a:rPr lang="en-US" sz="2400" dirty="0"/>
              <a:t>. </a:t>
            </a:r>
          </a:p>
          <a:p>
            <a:pPr marL="554038" indent="-514350">
              <a:buSzPct val="99000"/>
              <a:buFont typeface="Wingdings" charset="2"/>
              <a:buAutoNum type="arabicPeriod"/>
            </a:pPr>
            <a:r>
              <a:rPr lang="en-US" sz="2400" dirty="0" err="1"/>
              <a:t>Decidere</a:t>
            </a:r>
            <a:r>
              <a:rPr lang="en-US" sz="2400" dirty="0"/>
              <a:t> se </a:t>
            </a:r>
            <a:r>
              <a:rPr lang="en-US" sz="2400" dirty="0" err="1"/>
              <a:t>rimanere</a:t>
            </a:r>
            <a:r>
              <a:rPr lang="en-US" sz="2400" dirty="0"/>
              <a:t> </a:t>
            </a:r>
            <a:r>
              <a:rPr lang="en-US" sz="2400" dirty="0" err="1"/>
              <a:t>nello</a:t>
            </a:r>
            <a:r>
              <a:rPr lang="en-US" sz="2400" dirty="0"/>
              <a:t> </a:t>
            </a:r>
            <a:r>
              <a:rPr lang="en-US" sz="2400" dirty="0" err="1"/>
              <a:t>stato</a:t>
            </a:r>
            <a:r>
              <a:rPr lang="en-US" sz="2400" dirty="0"/>
              <a:t> </a:t>
            </a:r>
            <a:r>
              <a:rPr lang="en-US" sz="2400" dirty="0" err="1"/>
              <a:t>attuale</a:t>
            </a:r>
            <a:r>
              <a:rPr lang="en-US" sz="2400" dirty="0"/>
              <a:t> o </a:t>
            </a:r>
            <a:r>
              <a:rPr lang="en-US" sz="2400" dirty="0" err="1"/>
              <a:t>migliorare</a:t>
            </a:r>
            <a:r>
              <a:rPr lang="en-US" sz="2400" dirty="0"/>
              <a:t>.</a:t>
            </a:r>
          </a:p>
          <a:p>
            <a:pPr marL="554038" indent="-514350">
              <a:buSzPct val="99000"/>
              <a:buFont typeface="Wingdings" charset="2"/>
              <a:buAutoNum type="arabicPeriod"/>
            </a:pPr>
            <a:r>
              <a:rPr lang="en-US" sz="2400" dirty="0" err="1"/>
              <a:t>Paragonare</a:t>
            </a:r>
            <a:r>
              <a:rPr lang="en-US" sz="2400" dirty="0"/>
              <a:t> la </a:t>
            </a:r>
            <a:r>
              <a:rPr lang="en-US" sz="2400" dirty="0" err="1"/>
              <a:t>situazione</a:t>
            </a:r>
            <a:r>
              <a:rPr lang="en-US" sz="2400" dirty="0"/>
              <a:t> </a:t>
            </a:r>
            <a:r>
              <a:rPr lang="en-US" sz="2400" dirty="0" err="1"/>
              <a:t>attuale</a:t>
            </a:r>
            <a:r>
              <a:rPr lang="en-US" sz="2400" dirty="0"/>
              <a:t> con </a:t>
            </a:r>
            <a:r>
              <a:rPr lang="en-US" sz="2400" dirty="0" err="1"/>
              <a:t>quella</a:t>
            </a:r>
            <a:r>
              <a:rPr lang="en-US" sz="2400" dirty="0"/>
              <a:t> in cui </a:t>
            </a:r>
            <a:r>
              <a:rPr lang="en-US" sz="2400" dirty="0" err="1"/>
              <a:t>potresti</a:t>
            </a:r>
            <a:r>
              <a:rPr lang="en-US" sz="2400" dirty="0"/>
              <a:t> </a:t>
            </a:r>
            <a:r>
              <a:rPr lang="en-US" sz="2400" dirty="0" err="1"/>
              <a:t>trovarti</a:t>
            </a:r>
            <a:r>
              <a:rPr lang="en-US" sz="2400" dirty="0"/>
              <a:t> </a:t>
            </a:r>
            <a:r>
              <a:rPr lang="en-US" sz="2400" dirty="0" err="1"/>
              <a:t>domani</a:t>
            </a:r>
            <a:r>
              <a:rPr lang="en-US" sz="2400" dirty="0"/>
              <a:t> o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prossimo</a:t>
            </a:r>
            <a:r>
              <a:rPr lang="en-US" sz="2400" dirty="0"/>
              <a:t> anno.</a:t>
            </a:r>
          </a:p>
          <a:p>
            <a:pPr marL="554038" indent="-514350">
              <a:buSzPct val="99000"/>
              <a:buFont typeface="Wingdings" charset="2"/>
              <a:buAutoNum type="arabicPeriod"/>
            </a:pPr>
            <a:r>
              <a:rPr lang="en-US" sz="2400" dirty="0" err="1"/>
              <a:t>Cercare</a:t>
            </a:r>
            <a:r>
              <a:rPr lang="en-US" sz="2400" dirty="0"/>
              <a:t> </a:t>
            </a:r>
            <a:r>
              <a:rPr lang="en-US" sz="2400" dirty="0" err="1"/>
              <a:t>vulnerabilità</a:t>
            </a:r>
            <a:r>
              <a:rPr lang="en-US" sz="2400" dirty="0"/>
              <a:t>.</a:t>
            </a:r>
          </a:p>
          <a:p>
            <a:pPr marL="554038" indent="-514350">
              <a:buSzPct val="99000"/>
              <a:buFont typeface="Wingdings" charset="2"/>
              <a:buAutoNum type="arabicPeriod"/>
            </a:pPr>
            <a:r>
              <a:rPr lang="en-US" sz="2400" dirty="0" err="1"/>
              <a:t>Pianificare</a:t>
            </a:r>
            <a:r>
              <a:rPr lang="en-US" sz="2400" dirty="0"/>
              <a:t> e dare la </a:t>
            </a:r>
            <a:r>
              <a:rPr lang="en-US" sz="2400" dirty="0" err="1"/>
              <a:t>priorità</a:t>
            </a:r>
            <a:r>
              <a:rPr lang="en-US" sz="2400" dirty="0"/>
              <a:t> </a:t>
            </a:r>
            <a:r>
              <a:rPr lang="en-US" sz="2400" dirty="0" err="1"/>
              <a:t>ai</a:t>
            </a:r>
            <a:r>
              <a:rPr lang="en-US" sz="2400" dirty="0"/>
              <a:t> </a:t>
            </a:r>
            <a:r>
              <a:rPr lang="en-US" sz="2400" dirty="0" err="1"/>
              <a:t>miglioramenti</a:t>
            </a:r>
            <a:r>
              <a:rPr lang="en-US" sz="2400" dirty="0"/>
              <a:t>. </a:t>
            </a:r>
          </a:p>
          <a:p>
            <a:pPr marL="554038" indent="-514350">
              <a:buSzPct val="99000"/>
              <a:buFont typeface="Wingdings" charset="2"/>
              <a:buAutoNum type="arabicPeriod"/>
            </a:pPr>
            <a:r>
              <a:rPr lang="en-US" sz="2400" dirty="0" err="1"/>
              <a:t>Implementare</a:t>
            </a:r>
            <a:r>
              <a:rPr lang="en-US" sz="2400" dirty="0"/>
              <a:t> e </a:t>
            </a:r>
            <a:r>
              <a:rPr lang="en-US" sz="2400" dirty="0" err="1"/>
              <a:t>aggiornare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piano.</a:t>
            </a:r>
          </a:p>
        </p:txBody>
      </p:sp>
      <p:sp>
        <p:nvSpPr>
          <p:cNvPr id="15375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13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8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16389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6390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16391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16392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6393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16394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16395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6396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16397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Discutiamo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insieme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398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r>
              <a:rPr lang="en-US" sz="2400" dirty="0" err="1"/>
              <a:t>Quali</a:t>
            </a:r>
            <a:r>
              <a:rPr lang="en-US" sz="2400" dirty="0"/>
              <a:t> </a:t>
            </a:r>
            <a:r>
              <a:rPr lang="en-US" sz="2400" dirty="0" err="1"/>
              <a:t>ostacoli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incontrato</a:t>
            </a:r>
            <a:r>
              <a:rPr lang="en-US" sz="2400" dirty="0"/>
              <a:t> </a:t>
            </a:r>
            <a:r>
              <a:rPr lang="en-US" sz="2400" dirty="0" err="1"/>
              <a:t>nel</a:t>
            </a:r>
            <a:r>
              <a:rPr lang="en-US" sz="2400" dirty="0"/>
              <a:t> </a:t>
            </a:r>
            <a:r>
              <a:rPr lang="en-US" sz="2400" dirty="0" err="1"/>
              <a:t>creare</a:t>
            </a:r>
            <a:r>
              <a:rPr lang="en-US" sz="2400" dirty="0"/>
              <a:t> o </a:t>
            </a:r>
            <a:r>
              <a:rPr lang="en-US" sz="2400" dirty="0" err="1"/>
              <a:t>migliorare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tuo</a:t>
            </a:r>
            <a:r>
              <a:rPr lang="en-US" sz="2400" dirty="0"/>
              <a:t> piano di food defense?</a:t>
            </a:r>
          </a:p>
        </p:txBody>
      </p:sp>
      <p:sp>
        <p:nvSpPr>
          <p:cNvPr id="16399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pic>
        <p:nvPicPr>
          <p:cNvPr id="16400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1738" y="2300288"/>
            <a:ext cx="3200400" cy="3171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2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17413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7414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17415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17416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7417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17419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7420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17421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Condurre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una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valutazione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r>
              <a:rPr lang="en-US" sz="2400" dirty="0" err="1"/>
              <a:t>Sviluppare</a:t>
            </a:r>
            <a:r>
              <a:rPr lang="en-US" sz="2400" dirty="0"/>
              <a:t> un piano </a:t>
            </a:r>
            <a:r>
              <a:rPr lang="en-US" sz="2400" dirty="0" err="1"/>
              <a:t>di</a:t>
            </a:r>
            <a:r>
              <a:rPr lang="en-US" sz="2400" dirty="0"/>
              <a:t> Food Defense per la </a:t>
            </a:r>
            <a:r>
              <a:rPr lang="en-US" sz="2400" dirty="0" err="1"/>
              <a:t>macellazione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carne e </a:t>
            </a:r>
            <a:r>
              <a:rPr lang="en-US" sz="2400" dirty="0" err="1"/>
              <a:t>pollame</a:t>
            </a:r>
            <a:r>
              <a:rPr lang="en-US" sz="2400" dirty="0"/>
              <a:t> e per </a:t>
            </a:r>
            <a:r>
              <a:rPr lang="en-US" sz="2400" dirty="0" err="1"/>
              <a:t>gli</a:t>
            </a:r>
            <a:r>
              <a:rPr lang="en-US" sz="2400" dirty="0"/>
              <a:t> </a:t>
            </a:r>
            <a:r>
              <a:rPr lang="en-US" sz="2400" dirty="0" err="1"/>
              <a:t>Impianti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Processo</a:t>
            </a:r>
            <a:r>
              <a:rPr lang="en-US" sz="2400" dirty="0"/>
              <a:t>. (</a:t>
            </a:r>
            <a:r>
              <a:rPr lang="en-US" sz="2400" dirty="0" err="1"/>
              <a:t>Giugno</a:t>
            </a:r>
            <a:r>
              <a:rPr lang="en-US" sz="2400" dirty="0"/>
              <a:t> 2008) </a:t>
            </a:r>
            <a:r>
              <a:rPr lang="en-US" sz="2400" u="sng" dirty="0">
                <a:solidFill>
                  <a:srgbClr val="009999"/>
                </a:solidFill>
                <a:hlinkClick r:id="rId2"/>
              </a:rPr>
              <a:t>http://www.fsis.usda.gov/PDF/Food_Defense_Plan.pdf</a:t>
            </a:r>
            <a:endParaRPr lang="en-US" sz="2400" dirty="0"/>
          </a:p>
          <a:p>
            <a:r>
              <a:rPr lang="en-US" sz="2400" dirty="0"/>
              <a:t>Check List </a:t>
            </a:r>
            <a:r>
              <a:rPr lang="en-US" sz="2400" dirty="0" err="1"/>
              <a:t>di</a:t>
            </a:r>
            <a:r>
              <a:rPr lang="en-US" sz="2400" dirty="0"/>
              <a:t> FSIS (</a:t>
            </a:r>
            <a:r>
              <a:rPr lang="en-US" sz="2400" dirty="0" err="1"/>
              <a:t>Dicembre</a:t>
            </a:r>
            <a:r>
              <a:rPr lang="en-US" sz="2400" dirty="0"/>
              <a:t>. 2007) </a:t>
            </a:r>
            <a:r>
              <a:rPr lang="en-US" sz="2400" u="sng" dirty="0">
                <a:solidFill>
                  <a:srgbClr val="009999"/>
                </a:solidFill>
                <a:hlinkClick r:id="rId3"/>
              </a:rPr>
              <a:t>http://www.fsis.usda.gov/PDF/Slaughter_Plant_Checklist.pdf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Strumento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autovalutazione</a:t>
            </a:r>
            <a:r>
              <a:rPr lang="en-US" sz="2400" dirty="0"/>
              <a:t> Food Defense </a:t>
            </a:r>
            <a:r>
              <a:rPr lang="en-US" sz="2400" dirty="0" err="1"/>
              <a:t>sviluppato</a:t>
            </a:r>
            <a:r>
              <a:rPr lang="en-US" sz="2400" dirty="0"/>
              <a:t> </a:t>
            </a:r>
            <a:r>
              <a:rPr lang="en-US" sz="2400" dirty="0" err="1"/>
              <a:t>da</a:t>
            </a:r>
            <a:r>
              <a:rPr lang="en-US" sz="2400" dirty="0"/>
              <a:t> FDA per </a:t>
            </a:r>
            <a:r>
              <a:rPr lang="en-US" sz="2400" dirty="0" err="1"/>
              <a:t>Produttori</a:t>
            </a:r>
            <a:r>
              <a:rPr lang="en-US" sz="2400" dirty="0"/>
              <a:t> </a:t>
            </a:r>
            <a:r>
              <a:rPr lang="en-US" sz="2400" dirty="0" err="1"/>
              <a:t>Alimentari</a:t>
            </a:r>
            <a:r>
              <a:rPr lang="en-US" sz="2400" dirty="0"/>
              <a:t> e </a:t>
            </a:r>
            <a:r>
              <a:rPr lang="en-US" sz="2400" dirty="0" err="1"/>
              <a:t>Trasportatori</a:t>
            </a:r>
            <a:r>
              <a:rPr lang="en-US" sz="2400" dirty="0"/>
              <a:t> </a:t>
            </a:r>
            <a:r>
              <a:rPr lang="en-US" sz="2400" u="sng" dirty="0">
                <a:solidFill>
                  <a:srgbClr val="00FFFF"/>
                </a:solidFill>
                <a:hlinkClick r:id="rId4"/>
              </a:rPr>
              <a:t>http://www.fda.gov/Food/GuidanceComplianceRegulatoryInformation/GuidanceDocuments/FoodDefenseandEmergencyResponse/ucm083075.htm</a:t>
            </a:r>
            <a:endParaRPr lang="en-US" sz="2400" u="sng" dirty="0">
              <a:solidFill>
                <a:srgbClr val="00FFFF"/>
              </a:solidFill>
            </a:endParaRPr>
          </a:p>
        </p:txBody>
      </p:sp>
      <p:sp>
        <p:nvSpPr>
          <p:cNvPr id="17423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15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18437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8438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18439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18440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8441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18443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8444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18445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Condurre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una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valutazione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</a:rPr>
              <a:t>con’t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8446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 err="1"/>
              <a:t>Scegliere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o </a:t>
            </a:r>
            <a:r>
              <a:rPr lang="en-US" sz="2400" dirty="0" err="1"/>
              <a:t>più</a:t>
            </a:r>
            <a:r>
              <a:rPr lang="en-US" sz="2400" dirty="0"/>
              <a:t> checklists.</a:t>
            </a:r>
          </a:p>
          <a:p>
            <a:r>
              <a:rPr lang="en-US" sz="2400" dirty="0" err="1"/>
              <a:t>Considerare</a:t>
            </a:r>
            <a:r>
              <a:rPr lang="en-US" sz="2400" dirty="0"/>
              <a:t> le </a:t>
            </a:r>
            <a:r>
              <a:rPr lang="en-US" sz="2400" dirty="0" err="1"/>
              <a:t>aree</a:t>
            </a:r>
            <a:r>
              <a:rPr lang="en-US" sz="2400" dirty="0"/>
              <a:t> a </a:t>
            </a:r>
            <a:r>
              <a:rPr lang="en-US" sz="2400" dirty="0" err="1"/>
              <a:t>rischio</a:t>
            </a:r>
            <a:r>
              <a:rPr lang="en-US" sz="2400" dirty="0"/>
              <a:t> (</a:t>
            </a:r>
            <a:r>
              <a:rPr lang="en-US" sz="2400" dirty="0" err="1"/>
              <a:t>anche</a:t>
            </a:r>
            <a:r>
              <a:rPr lang="en-US" sz="2400" dirty="0"/>
              <a:t> solo </a:t>
            </a:r>
            <a:r>
              <a:rPr lang="en-US" sz="2400" dirty="0" err="1"/>
              <a:t>potenziale</a:t>
            </a:r>
            <a:r>
              <a:rPr lang="en-US" sz="2400" dirty="0"/>
              <a:t>) e le </a:t>
            </a:r>
            <a:r>
              <a:rPr lang="en-US" sz="2400" dirty="0" err="1"/>
              <a:t>vulnerabilità</a:t>
            </a:r>
            <a:r>
              <a:rPr lang="en-US" sz="2400" dirty="0"/>
              <a:t> </a:t>
            </a:r>
            <a:r>
              <a:rPr lang="en-US" sz="2400" dirty="0" err="1"/>
              <a:t>dello</a:t>
            </a:r>
            <a:r>
              <a:rPr lang="en-US" sz="2400" dirty="0"/>
              <a:t> </a:t>
            </a:r>
            <a:r>
              <a:rPr lang="en-US" sz="2400" dirty="0" err="1"/>
              <a:t>stabilimento</a:t>
            </a:r>
            <a:r>
              <a:rPr lang="en-US" sz="2400" dirty="0"/>
              <a:t>.  </a:t>
            </a:r>
          </a:p>
          <a:p>
            <a:r>
              <a:rPr lang="en-US" sz="2400" dirty="0" err="1"/>
              <a:t>Registrare</a:t>
            </a:r>
            <a:r>
              <a:rPr lang="en-US" sz="2400" dirty="0"/>
              <a:t> </a:t>
            </a:r>
            <a:r>
              <a:rPr lang="en-US" sz="2400" dirty="0" err="1"/>
              <a:t>ciò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è </a:t>
            </a:r>
            <a:r>
              <a:rPr lang="en-US" sz="2400" dirty="0" err="1"/>
              <a:t>stato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fatto</a:t>
            </a:r>
            <a:r>
              <a:rPr lang="en-US" sz="2400" dirty="0"/>
              <a:t> o </a:t>
            </a:r>
            <a:r>
              <a:rPr lang="en-US" sz="2400" dirty="0" err="1"/>
              <a:t>parzialmente</a:t>
            </a:r>
            <a:r>
              <a:rPr lang="en-US" sz="2400" dirty="0"/>
              <a:t> </a:t>
            </a:r>
            <a:r>
              <a:rPr lang="en-US" sz="2400" dirty="0" err="1"/>
              <a:t>svolto</a:t>
            </a:r>
            <a:r>
              <a:rPr lang="en-US" sz="2400" dirty="0"/>
              <a:t>. </a:t>
            </a:r>
          </a:p>
        </p:txBody>
      </p:sp>
      <p:sp>
        <p:nvSpPr>
          <p:cNvPr id="18447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16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0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19461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9462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19463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19464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9465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19466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19467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9468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19469" name="Rectangle 13"/>
          <p:cNvSpPr>
            <a:spLocks noGrp="1" noChangeArrowheads="1"/>
          </p:cNvSpPr>
          <p:nvPr>
            <p:ph type="title"/>
          </p:nvPr>
        </p:nvSpPr>
        <p:spPr>
          <a:xfrm>
            <a:off x="683568" y="1196752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Aree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considerare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Gestione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di Food Defense </a:t>
            </a:r>
          </a:p>
        </p:txBody>
      </p:sp>
      <p:sp>
        <p:nvSpPr>
          <p:cNvPr id="19470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 err="1"/>
              <a:t>Hai</a:t>
            </a:r>
            <a:r>
              <a:rPr lang="en-US" sz="2400" dirty="0"/>
              <a:t> un piano di Food Defense?</a:t>
            </a:r>
          </a:p>
          <a:p>
            <a:r>
              <a:rPr lang="en-US" sz="2400" dirty="0" err="1"/>
              <a:t>Hai</a:t>
            </a:r>
            <a:r>
              <a:rPr lang="en-US" sz="2400" dirty="0"/>
              <a:t> un </a:t>
            </a:r>
            <a:r>
              <a:rPr lang="en-US" sz="2400" dirty="0" err="1"/>
              <a:t>responsabile</a:t>
            </a:r>
            <a:r>
              <a:rPr lang="en-US" sz="2400" dirty="0"/>
              <a:t> del piano?</a:t>
            </a:r>
          </a:p>
          <a:p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piani</a:t>
            </a:r>
            <a:r>
              <a:rPr lang="en-US" sz="2400" dirty="0"/>
              <a:t> </a:t>
            </a:r>
            <a:r>
              <a:rPr lang="en-US" sz="2400" dirty="0" err="1"/>
              <a:t>collegati</a:t>
            </a:r>
            <a:r>
              <a:rPr lang="en-US" sz="2400" dirty="0"/>
              <a:t> a Food Defense, come ad </a:t>
            </a:r>
            <a:r>
              <a:rPr lang="en-US" sz="2400" dirty="0" err="1"/>
              <a:t>esempio</a:t>
            </a:r>
            <a:r>
              <a:rPr lang="en-US" sz="2400" dirty="0"/>
              <a:t> un piano di </a:t>
            </a:r>
            <a:r>
              <a:rPr lang="en-US" sz="2400" dirty="0" err="1"/>
              <a:t>ritiro</a:t>
            </a:r>
            <a:r>
              <a:rPr lang="en-US" sz="2400" dirty="0"/>
              <a:t>/</a:t>
            </a:r>
            <a:r>
              <a:rPr lang="en-US" sz="2400" dirty="0" err="1"/>
              <a:t>richiamo</a:t>
            </a:r>
            <a:r>
              <a:rPr lang="en-US" sz="2400" dirty="0"/>
              <a:t> del </a:t>
            </a:r>
            <a:r>
              <a:rPr lang="en-US" sz="2400" dirty="0" err="1"/>
              <a:t>prodotto</a:t>
            </a:r>
            <a:r>
              <a:rPr lang="en-US" sz="2400" dirty="0"/>
              <a:t> o procedure di </a:t>
            </a:r>
            <a:r>
              <a:rPr lang="en-US" sz="2400" dirty="0" err="1"/>
              <a:t>emergenza</a:t>
            </a:r>
            <a:r>
              <a:rPr lang="en-US" sz="2400" dirty="0"/>
              <a:t>/</a:t>
            </a:r>
            <a:r>
              <a:rPr lang="en-US" sz="2400" dirty="0" err="1"/>
              <a:t>evacuazione</a:t>
            </a:r>
            <a:r>
              <a:rPr lang="en-US" sz="2400" dirty="0"/>
              <a:t> </a:t>
            </a:r>
            <a:r>
              <a:rPr lang="en-US" sz="2400" dirty="0" err="1"/>
              <a:t>dello</a:t>
            </a:r>
            <a:r>
              <a:rPr lang="en-US" sz="2400" dirty="0"/>
              <a:t> </a:t>
            </a:r>
            <a:r>
              <a:rPr lang="en-US" sz="2400" dirty="0" err="1"/>
              <a:t>stabilimento</a:t>
            </a:r>
            <a:r>
              <a:rPr lang="en-US" sz="2400" dirty="0"/>
              <a:t>?  </a:t>
            </a:r>
          </a:p>
        </p:txBody>
      </p:sp>
      <p:sp>
        <p:nvSpPr>
          <p:cNvPr id="19471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17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4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20485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0486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20487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20488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0489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20491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0492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20493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1196752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Aree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considerare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Misure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di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difesa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all’esterno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dello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stabilimento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494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 err="1"/>
              <a:t>Tieni</a:t>
            </a:r>
            <a:r>
              <a:rPr lang="en-US" sz="2400" dirty="0"/>
              <a:t> le </a:t>
            </a:r>
            <a:r>
              <a:rPr lang="en-US" sz="2400" dirty="0" err="1"/>
              <a:t>porte</a:t>
            </a:r>
            <a:r>
              <a:rPr lang="en-US" sz="2400" dirty="0"/>
              <a:t> </a:t>
            </a:r>
            <a:r>
              <a:rPr lang="en-US" sz="2400" dirty="0" err="1"/>
              <a:t>chiuse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recinzione</a:t>
            </a:r>
            <a:r>
              <a:rPr lang="en-US" sz="2400" dirty="0"/>
              <a:t> </a:t>
            </a:r>
            <a:r>
              <a:rPr lang="en-US" sz="2400" dirty="0" err="1"/>
              <a:t>attorno</a:t>
            </a:r>
            <a:r>
              <a:rPr lang="en-US" sz="2400" dirty="0"/>
              <a:t> al </a:t>
            </a:r>
            <a:r>
              <a:rPr lang="en-US" sz="2400" dirty="0" err="1"/>
              <a:t>perimentro</a:t>
            </a:r>
            <a:r>
              <a:rPr lang="en-US" sz="2400" dirty="0"/>
              <a:t> </a:t>
            </a:r>
            <a:r>
              <a:rPr lang="en-US" sz="2400" dirty="0" err="1"/>
              <a:t>dello</a:t>
            </a:r>
            <a:r>
              <a:rPr lang="en-US" sz="2400" dirty="0"/>
              <a:t> </a:t>
            </a:r>
            <a:r>
              <a:rPr lang="en-US" sz="2400" dirty="0" err="1"/>
              <a:t>stabilimento</a:t>
            </a:r>
            <a:r>
              <a:rPr lang="en-US" sz="2400" dirty="0"/>
              <a:t>?</a:t>
            </a:r>
          </a:p>
          <a:p>
            <a:r>
              <a:rPr lang="en-US" sz="2400" dirty="0"/>
              <a:t>E’ </a:t>
            </a:r>
            <a:r>
              <a:rPr lang="en-US" sz="2400" dirty="0" err="1"/>
              <a:t>adeguata</a:t>
            </a:r>
            <a:r>
              <a:rPr lang="en-US" sz="2400" dirty="0"/>
              <a:t> </a:t>
            </a:r>
            <a:r>
              <a:rPr lang="en-US" sz="2400" dirty="0" err="1"/>
              <a:t>l’illuminazione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L’accesso</a:t>
            </a:r>
            <a:r>
              <a:rPr lang="en-US" sz="2400" dirty="0"/>
              <a:t> </a:t>
            </a:r>
            <a:r>
              <a:rPr lang="en-US" sz="2400" dirty="0" err="1"/>
              <a:t>allo</a:t>
            </a:r>
            <a:r>
              <a:rPr lang="en-US" sz="2400" dirty="0"/>
              <a:t> </a:t>
            </a:r>
            <a:r>
              <a:rPr lang="en-US" sz="2400" dirty="0" err="1"/>
              <a:t>stabilimento</a:t>
            </a:r>
            <a:r>
              <a:rPr lang="en-US" sz="2400" dirty="0"/>
              <a:t> </a:t>
            </a:r>
            <a:r>
              <a:rPr lang="en-US" sz="2400" dirty="0" err="1"/>
              <a:t>da</a:t>
            </a:r>
            <a:r>
              <a:rPr lang="en-US" sz="2400" dirty="0"/>
              <a:t> parte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persone</a:t>
            </a:r>
            <a:r>
              <a:rPr lang="en-US" sz="2400" dirty="0"/>
              <a:t> e </a:t>
            </a:r>
            <a:r>
              <a:rPr lang="en-US" sz="2400" dirty="0" err="1"/>
              <a:t>veicolo</a:t>
            </a:r>
            <a:r>
              <a:rPr lang="en-US" sz="2400" dirty="0"/>
              <a:t> è </a:t>
            </a:r>
            <a:r>
              <a:rPr lang="en-US" sz="2400" dirty="0" err="1"/>
              <a:t>adeguatamente</a:t>
            </a:r>
            <a:r>
              <a:rPr lang="en-US" sz="2400" dirty="0"/>
              <a:t> </a:t>
            </a:r>
            <a:r>
              <a:rPr lang="en-US" sz="2400" dirty="0" err="1"/>
              <a:t>controllato</a:t>
            </a:r>
            <a:r>
              <a:rPr lang="en-US" sz="2400" dirty="0"/>
              <a:t>?</a:t>
            </a:r>
          </a:p>
        </p:txBody>
      </p:sp>
      <p:sp>
        <p:nvSpPr>
          <p:cNvPr id="20495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18</a:t>
            </a:r>
          </a:p>
        </p:txBody>
      </p:sp>
      <p:pic>
        <p:nvPicPr>
          <p:cNvPr id="20496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800" y="4965700"/>
            <a:ext cx="2514600" cy="16208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20497" name="Picture 1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3100" y="5016500"/>
            <a:ext cx="2322513" cy="15224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8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21509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1510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21511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21512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1513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21514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21515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1516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21518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 err="1"/>
              <a:t>Usi</a:t>
            </a:r>
            <a:r>
              <a:rPr lang="en-US" sz="2400" dirty="0"/>
              <a:t> </a:t>
            </a:r>
            <a:r>
              <a:rPr lang="en-US" sz="2400" dirty="0" err="1"/>
              <a:t>dispositivi</a:t>
            </a:r>
            <a:r>
              <a:rPr lang="en-US" sz="2400" dirty="0"/>
              <a:t> di </a:t>
            </a:r>
            <a:r>
              <a:rPr lang="en-US" sz="2400" dirty="0" err="1"/>
              <a:t>sorveglianza</a:t>
            </a:r>
            <a:r>
              <a:rPr lang="en-US" sz="2400" dirty="0"/>
              <a:t> o </a:t>
            </a:r>
            <a:r>
              <a:rPr lang="en-US" sz="2400" dirty="0" err="1"/>
              <a:t>persone</a:t>
            </a:r>
            <a:r>
              <a:rPr lang="en-US" sz="2400" dirty="0"/>
              <a:t> </a:t>
            </a:r>
            <a:r>
              <a:rPr lang="en-US" sz="2400" dirty="0" err="1"/>
              <a:t>addette</a:t>
            </a:r>
            <a:r>
              <a:rPr lang="en-US" sz="2400" dirty="0"/>
              <a:t> </a:t>
            </a:r>
            <a:r>
              <a:rPr lang="en-US" sz="2400" dirty="0" err="1"/>
              <a:t>alla</a:t>
            </a:r>
            <a:r>
              <a:rPr lang="en-US" sz="2400" dirty="0"/>
              <a:t> </a:t>
            </a:r>
            <a:r>
              <a:rPr lang="en-US" sz="2400" dirty="0" err="1"/>
              <a:t>sorveglianza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Adotti</a:t>
            </a:r>
            <a:r>
              <a:rPr lang="en-US" sz="2400" dirty="0"/>
              <a:t> </a:t>
            </a:r>
            <a:r>
              <a:rPr lang="en-US" sz="2400" dirty="0" err="1"/>
              <a:t>sistemi</a:t>
            </a:r>
            <a:r>
              <a:rPr lang="en-US" sz="2400" dirty="0"/>
              <a:t> di </a:t>
            </a:r>
            <a:r>
              <a:rPr lang="en-US" sz="2400" dirty="0" err="1"/>
              <a:t>allarme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L’accesso</a:t>
            </a:r>
            <a:r>
              <a:rPr lang="en-US" sz="2400" dirty="0"/>
              <a:t> </a:t>
            </a:r>
            <a:r>
              <a:rPr lang="en-US" sz="2400" dirty="0" err="1"/>
              <a:t>allo</a:t>
            </a:r>
            <a:r>
              <a:rPr lang="en-US" sz="2400" dirty="0"/>
              <a:t> </a:t>
            </a:r>
            <a:r>
              <a:rPr lang="en-US" sz="2400" dirty="0" err="1"/>
              <a:t>stabilimento</a:t>
            </a:r>
            <a:r>
              <a:rPr lang="en-US" sz="2400" dirty="0"/>
              <a:t> è </a:t>
            </a:r>
            <a:r>
              <a:rPr lang="en-US" sz="2400" dirty="0" err="1"/>
              <a:t>controllato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Conservi</a:t>
            </a:r>
            <a:r>
              <a:rPr lang="en-US" sz="2400" dirty="0"/>
              <a:t> </a:t>
            </a:r>
            <a:r>
              <a:rPr lang="en-US" sz="2400" dirty="0" err="1"/>
              <a:t>registrazioni</a:t>
            </a:r>
            <a:r>
              <a:rPr lang="en-US" sz="2400" dirty="0"/>
              <a:t>?</a:t>
            </a:r>
          </a:p>
        </p:txBody>
      </p:sp>
      <p:sp>
        <p:nvSpPr>
          <p:cNvPr id="21519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pic>
        <p:nvPicPr>
          <p:cNvPr id="21520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657600"/>
            <a:ext cx="3200400" cy="2444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" name="Rectangle 13"/>
          <p:cNvSpPr txBox="1">
            <a:spLocks noChangeArrowheads="1"/>
          </p:cNvSpPr>
          <p:nvPr/>
        </p:nvSpPr>
        <p:spPr bwMode="auto">
          <a:xfrm>
            <a:off x="683568" y="126876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Aree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considerare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Misure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difesa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all’esterno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dello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stabilimento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4107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108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 err="1"/>
              <a:t>Alla</a:t>
            </a:r>
            <a:r>
              <a:rPr lang="en-US" sz="2400" dirty="0"/>
              <a:t> fine di </a:t>
            </a:r>
            <a:r>
              <a:rPr lang="en-US" sz="2400" dirty="0" err="1"/>
              <a:t>queste</a:t>
            </a:r>
            <a:r>
              <a:rPr lang="en-US" sz="2400" dirty="0"/>
              <a:t> slide, </a:t>
            </a:r>
            <a:r>
              <a:rPr lang="en-US" sz="2400" dirty="0" err="1"/>
              <a:t>sarete</a:t>
            </a:r>
            <a:r>
              <a:rPr lang="en-US" sz="2400" dirty="0"/>
              <a:t> in </a:t>
            </a:r>
            <a:r>
              <a:rPr lang="en-US" sz="2400" dirty="0" err="1"/>
              <a:t>grado</a:t>
            </a:r>
            <a:r>
              <a:rPr lang="en-US" sz="2400" dirty="0"/>
              <a:t> di:</a:t>
            </a:r>
          </a:p>
          <a:p>
            <a:pPr marL="782638" lvl="1"/>
            <a:r>
              <a:rPr lang="en-US" sz="2400" dirty="0" err="1"/>
              <a:t>Definire</a:t>
            </a:r>
            <a:r>
              <a:rPr lang="en-US" sz="2400" dirty="0"/>
              <a:t> </a:t>
            </a:r>
            <a:r>
              <a:rPr lang="en-US" sz="2400" dirty="0" err="1"/>
              <a:t>cosa</a:t>
            </a:r>
            <a:r>
              <a:rPr lang="en-US" sz="2400" dirty="0"/>
              <a:t> </a:t>
            </a:r>
            <a:r>
              <a:rPr lang="en-US" sz="2400" dirty="0" err="1"/>
              <a:t>sia</a:t>
            </a:r>
            <a:r>
              <a:rPr lang="en-US" sz="2400" dirty="0"/>
              <a:t> food defense</a:t>
            </a:r>
          </a:p>
          <a:p>
            <a:pPr marL="782638" lvl="1"/>
            <a:r>
              <a:rPr lang="en-US" sz="2400" dirty="0" err="1"/>
              <a:t>Capire</a:t>
            </a:r>
            <a:r>
              <a:rPr lang="en-US" sz="2400" dirty="0"/>
              <a:t> </a:t>
            </a:r>
            <a:r>
              <a:rPr lang="en-US" sz="2400" dirty="0" err="1"/>
              <a:t>perché</a:t>
            </a:r>
            <a:r>
              <a:rPr lang="en-US" sz="2400" dirty="0"/>
              <a:t> food defense é </a:t>
            </a:r>
            <a:r>
              <a:rPr lang="en-US" sz="2400" dirty="0" err="1"/>
              <a:t>importante</a:t>
            </a:r>
            <a:endParaRPr lang="en-US" sz="2400" dirty="0"/>
          </a:p>
          <a:p>
            <a:pPr marL="782638" lvl="1"/>
            <a:r>
              <a:rPr lang="en-US" sz="2400" dirty="0" err="1"/>
              <a:t>Sviluppare</a:t>
            </a:r>
            <a:r>
              <a:rPr lang="en-US" sz="2400" dirty="0"/>
              <a:t> un piano </a:t>
            </a:r>
            <a:r>
              <a:rPr lang="en-US" sz="2400" dirty="0" err="1"/>
              <a:t>personalizzato</a:t>
            </a:r>
            <a:r>
              <a:rPr lang="en-US" sz="2400" dirty="0"/>
              <a:t> di Food Defense </a:t>
            </a:r>
          </a:p>
        </p:txBody>
      </p:sp>
      <p:sp>
        <p:nvSpPr>
          <p:cNvPr id="4111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9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12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3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Obiettivi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2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22533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2534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22535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22536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2537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22539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2540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22541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1268760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Aree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considerare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Misure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di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difesa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nelle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aree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di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macellazione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542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 err="1"/>
              <a:t>Gli</a:t>
            </a:r>
            <a:r>
              <a:rPr lang="en-US" sz="2400" dirty="0"/>
              <a:t> </a:t>
            </a:r>
            <a:r>
              <a:rPr lang="en-US" sz="2400" dirty="0" err="1"/>
              <a:t>animali</a:t>
            </a:r>
            <a:r>
              <a:rPr lang="en-US" sz="2400" dirty="0"/>
              <a:t> o i </a:t>
            </a:r>
            <a:r>
              <a:rPr lang="en-US" sz="2400" dirty="0" err="1"/>
              <a:t>lotti</a:t>
            </a:r>
            <a:r>
              <a:rPr lang="en-US" sz="2400" dirty="0"/>
              <a:t> di </a:t>
            </a:r>
            <a:r>
              <a:rPr lang="en-US" sz="2400" dirty="0" err="1"/>
              <a:t>prodotto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esposti</a:t>
            </a:r>
            <a:r>
              <a:rPr lang="en-US" sz="2400" dirty="0"/>
              <a:t> a </a:t>
            </a:r>
            <a:r>
              <a:rPr lang="en-US" sz="2400" dirty="0" err="1"/>
              <a:t>possibili</a:t>
            </a:r>
            <a:r>
              <a:rPr lang="en-US" sz="2400" dirty="0"/>
              <a:t> </a:t>
            </a:r>
            <a:r>
              <a:rPr lang="en-US" sz="2400" dirty="0" err="1"/>
              <a:t>manomissioni</a:t>
            </a:r>
            <a:r>
              <a:rPr lang="en-US" sz="2400" dirty="0"/>
              <a:t> o </a:t>
            </a:r>
            <a:r>
              <a:rPr lang="en-US" sz="2400" dirty="0" err="1"/>
              <a:t>danneggiamenti</a:t>
            </a:r>
            <a:r>
              <a:rPr lang="en-US" sz="2400" dirty="0"/>
              <a:t>?</a:t>
            </a:r>
          </a:p>
          <a:p>
            <a:r>
              <a:rPr lang="en-US" sz="2400" dirty="0"/>
              <a:t>Le </a:t>
            </a:r>
            <a:r>
              <a:rPr lang="en-US" sz="2400" dirty="0" err="1"/>
              <a:t>aree</a:t>
            </a:r>
            <a:r>
              <a:rPr lang="en-US" sz="2400" dirty="0"/>
              <a:t> o le </a:t>
            </a:r>
            <a:r>
              <a:rPr lang="en-US" sz="2400" dirty="0" err="1"/>
              <a:t>attrezzature</a:t>
            </a:r>
            <a:r>
              <a:rPr lang="en-US" sz="2400" dirty="0"/>
              <a:t> </a:t>
            </a:r>
            <a:r>
              <a:rPr lang="en-US" sz="2400" dirty="0" err="1"/>
              <a:t>vengono</a:t>
            </a:r>
            <a:r>
              <a:rPr lang="en-US" sz="2400" dirty="0"/>
              <a:t> </a:t>
            </a:r>
            <a:r>
              <a:rPr lang="en-US" sz="2400" dirty="0" err="1"/>
              <a:t>lasciate</a:t>
            </a:r>
            <a:r>
              <a:rPr lang="en-US" sz="2400" dirty="0"/>
              <a:t> </a:t>
            </a:r>
            <a:r>
              <a:rPr lang="en-US" sz="2400" dirty="0" err="1"/>
              <a:t>incustodite</a:t>
            </a:r>
            <a:r>
              <a:rPr lang="en-US" sz="2400" dirty="0"/>
              <a:t>?</a:t>
            </a:r>
          </a:p>
          <a:p>
            <a:r>
              <a:rPr lang="en-US" sz="2400" dirty="0"/>
              <a:t>I </a:t>
            </a:r>
            <a:r>
              <a:rPr lang="en-US" sz="2400" dirty="0" err="1"/>
              <a:t>dipendenti</a:t>
            </a:r>
            <a:r>
              <a:rPr lang="en-US" sz="2400" dirty="0"/>
              <a:t> </a:t>
            </a:r>
            <a:r>
              <a:rPr lang="en-US" sz="2400" dirty="0" err="1"/>
              <a:t>riportato</a:t>
            </a:r>
            <a:r>
              <a:rPr lang="en-US" sz="2400" dirty="0"/>
              <a:t> </a:t>
            </a:r>
            <a:r>
              <a:rPr lang="en-US" sz="2400" dirty="0" err="1"/>
              <a:t>ai</a:t>
            </a:r>
            <a:r>
              <a:rPr lang="en-US" sz="2400" dirty="0"/>
              <a:t> </a:t>
            </a:r>
            <a:r>
              <a:rPr lang="en-US" sz="2400" dirty="0" err="1"/>
              <a:t>responsabili</a:t>
            </a:r>
            <a:r>
              <a:rPr lang="en-US" sz="2400" dirty="0"/>
              <a:t> </a:t>
            </a:r>
            <a:r>
              <a:rPr lang="en-US" sz="2400" dirty="0" err="1"/>
              <a:t>situazioni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inusuali</a:t>
            </a:r>
            <a:r>
              <a:rPr lang="en-US" sz="2400" dirty="0"/>
              <a:t> o </a:t>
            </a:r>
            <a:r>
              <a:rPr lang="en-US" sz="2400" dirty="0" err="1"/>
              <a:t>sospette</a:t>
            </a:r>
            <a:r>
              <a:rPr lang="en-US" sz="2400" dirty="0"/>
              <a:t>?</a:t>
            </a:r>
          </a:p>
        </p:txBody>
      </p:sp>
      <p:sp>
        <p:nvSpPr>
          <p:cNvPr id="22543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pic>
        <p:nvPicPr>
          <p:cNvPr id="22544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4800" y="4267200"/>
            <a:ext cx="2667000" cy="200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6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23557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3558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23559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23560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3561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23563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3564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23565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Aree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considerare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Magazzino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3566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 err="1"/>
              <a:t>L’accesso</a:t>
            </a:r>
            <a:r>
              <a:rPr lang="en-US" sz="2400" dirty="0"/>
              <a:t> è </a:t>
            </a:r>
            <a:r>
              <a:rPr lang="en-US" sz="2400" dirty="0" err="1"/>
              <a:t>limitato</a:t>
            </a:r>
            <a:endParaRPr lang="en-US" sz="2400" dirty="0"/>
          </a:p>
          <a:p>
            <a:r>
              <a:rPr lang="en-US" sz="2400" dirty="0" err="1"/>
              <a:t>Esiste</a:t>
            </a:r>
            <a:r>
              <a:rPr lang="en-US" sz="2400" dirty="0"/>
              <a:t> un </a:t>
            </a:r>
            <a:r>
              <a:rPr lang="en-US" sz="2400" dirty="0" err="1"/>
              <a:t>inventario</a:t>
            </a:r>
            <a:r>
              <a:rPr lang="en-US" sz="2400" dirty="0"/>
              <a:t> del </a:t>
            </a:r>
            <a:r>
              <a:rPr lang="en-US" sz="2400" dirty="0" err="1"/>
              <a:t>magazzino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viene</a:t>
            </a:r>
            <a:r>
              <a:rPr lang="en-US" sz="2400" dirty="0"/>
              <a:t> </a:t>
            </a:r>
            <a:r>
              <a:rPr lang="en-US" sz="2400" dirty="0" err="1"/>
              <a:t>frequentemente</a:t>
            </a:r>
            <a:r>
              <a:rPr lang="en-US" sz="2400" dirty="0"/>
              <a:t> </a:t>
            </a:r>
            <a:r>
              <a:rPr lang="en-US" sz="2400" dirty="0" err="1"/>
              <a:t>aggiornato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L’impatto</a:t>
            </a:r>
            <a:r>
              <a:rPr lang="en-US" sz="2400" dirty="0"/>
              <a:t> con un </a:t>
            </a:r>
            <a:r>
              <a:rPr lang="en-US" sz="2400" dirty="0" err="1"/>
              <a:t>attacco</a:t>
            </a:r>
            <a:r>
              <a:rPr lang="en-US" sz="2400" dirty="0"/>
              <a:t> </a:t>
            </a:r>
            <a:r>
              <a:rPr lang="en-US" sz="2400" dirty="0" err="1"/>
              <a:t>può</a:t>
            </a:r>
            <a:r>
              <a:rPr lang="en-US" sz="2400" dirty="0"/>
              <a:t> </a:t>
            </a:r>
            <a:r>
              <a:rPr lang="en-US" sz="2400" dirty="0" err="1"/>
              <a:t>essere</a:t>
            </a:r>
            <a:r>
              <a:rPr lang="en-US" sz="2400" dirty="0"/>
              <a:t> </a:t>
            </a:r>
            <a:r>
              <a:rPr lang="en-US" sz="2400" dirty="0" err="1"/>
              <a:t>minimizzato</a:t>
            </a:r>
            <a:r>
              <a:rPr lang="en-US" sz="2400" dirty="0"/>
              <a:t>?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21</a:t>
            </a:r>
          </a:p>
        </p:txBody>
      </p:sp>
      <p:pic>
        <p:nvPicPr>
          <p:cNvPr id="23568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933056"/>
            <a:ext cx="1744638" cy="2315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0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24581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4582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24583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24584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4585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24586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24587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4588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24589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1268760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Aree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considerare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spedizione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e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ricezione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della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merce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/>
              <a:t>I </a:t>
            </a:r>
            <a:r>
              <a:rPr lang="en-US" sz="2400" dirty="0" err="1"/>
              <a:t>veicoli</a:t>
            </a:r>
            <a:r>
              <a:rPr lang="en-US" sz="2400" dirty="0"/>
              <a:t> di </a:t>
            </a:r>
            <a:r>
              <a:rPr lang="en-US" sz="2400" dirty="0" err="1"/>
              <a:t>trasporto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sigillati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Gli</a:t>
            </a:r>
            <a:r>
              <a:rPr lang="en-US" sz="2400" dirty="0"/>
              <a:t> </a:t>
            </a:r>
            <a:r>
              <a:rPr lang="en-US" sz="2400" dirty="0" err="1"/>
              <a:t>autisti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veicoli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identificati</a:t>
            </a:r>
            <a:r>
              <a:rPr lang="en-US" sz="2400" dirty="0"/>
              <a:t>?</a:t>
            </a:r>
          </a:p>
          <a:p>
            <a:r>
              <a:rPr lang="en-US" sz="2400" dirty="0"/>
              <a:t>Le </a:t>
            </a:r>
            <a:r>
              <a:rPr lang="en-US" sz="2400" dirty="0" err="1"/>
              <a:t>consegne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programmate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Gli</a:t>
            </a:r>
            <a:r>
              <a:rPr lang="en-US" sz="2400" dirty="0"/>
              <a:t> </a:t>
            </a:r>
            <a:r>
              <a:rPr lang="en-US" sz="2400" dirty="0" err="1"/>
              <a:t>appaltatori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esaminate</a:t>
            </a:r>
            <a:r>
              <a:rPr lang="en-US" sz="2400" dirty="0"/>
              <a:t> e </a:t>
            </a:r>
            <a:r>
              <a:rPr lang="en-US" sz="2400" dirty="0" err="1"/>
              <a:t>scelti</a:t>
            </a:r>
            <a:r>
              <a:rPr lang="en-US" sz="2400" dirty="0"/>
              <a:t> con </a:t>
            </a:r>
            <a:r>
              <a:rPr lang="en-US" sz="2400" dirty="0" err="1"/>
              <a:t>cura</a:t>
            </a:r>
            <a:r>
              <a:rPr lang="en-US" sz="2400" dirty="0"/>
              <a:t>?</a:t>
            </a:r>
          </a:p>
          <a:p>
            <a:r>
              <a:rPr lang="en-US" sz="2400" dirty="0"/>
              <a:t>Le merci </a:t>
            </a:r>
            <a:r>
              <a:rPr lang="en-US" sz="2400" dirty="0" err="1"/>
              <a:t>rispedite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esaminate</a:t>
            </a:r>
            <a:r>
              <a:rPr lang="en-US" sz="2400" dirty="0"/>
              <a:t> </a:t>
            </a:r>
            <a:r>
              <a:rPr lang="en-US" sz="2400" dirty="0" err="1"/>
              <a:t>attentamente</a:t>
            </a:r>
            <a:r>
              <a:rPr lang="en-US" sz="2400" dirty="0"/>
              <a:t>?</a:t>
            </a:r>
          </a:p>
        </p:txBody>
      </p:sp>
      <p:sp>
        <p:nvSpPr>
          <p:cNvPr id="24591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22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4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25605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5606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25607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25608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5609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25611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5612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25613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1196752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Aree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considerare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Acqua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Ghiaccio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e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Ingredienti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614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/>
              <a:t>Le </a:t>
            </a:r>
            <a:r>
              <a:rPr lang="en-US" sz="2400" dirty="0" err="1"/>
              <a:t>linee</a:t>
            </a:r>
            <a:r>
              <a:rPr lang="en-US" sz="2400" dirty="0"/>
              <a:t> </a:t>
            </a:r>
            <a:r>
              <a:rPr lang="en-US" sz="2400" dirty="0" err="1"/>
              <a:t>idriche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sicure</a:t>
            </a:r>
            <a:r>
              <a:rPr lang="en-US" sz="2400" dirty="0"/>
              <a:t>?</a:t>
            </a:r>
          </a:p>
          <a:p>
            <a:r>
              <a:rPr lang="en-US" sz="2400" dirty="0"/>
              <a:t>I </a:t>
            </a:r>
            <a:r>
              <a:rPr lang="en-US" sz="2400" dirty="0" err="1"/>
              <a:t>dispositivi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producono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ghiaccio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protetti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Gli</a:t>
            </a:r>
            <a:r>
              <a:rPr lang="en-US" sz="2400" dirty="0"/>
              <a:t> </a:t>
            </a:r>
            <a:r>
              <a:rPr lang="en-US" sz="2400" dirty="0" err="1"/>
              <a:t>ingredienti</a:t>
            </a:r>
            <a:r>
              <a:rPr lang="en-US" sz="2400" dirty="0"/>
              <a:t> non in </a:t>
            </a:r>
            <a:r>
              <a:rPr lang="en-US" sz="2400" dirty="0" err="1"/>
              <a:t>uso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protetti</a:t>
            </a:r>
            <a:r>
              <a:rPr lang="en-US" sz="2400" dirty="0"/>
              <a:t>?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23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8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26629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6630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26631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26632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6633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26635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6636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26637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Aree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considerare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: la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posta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638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/>
              <a:t>La </a:t>
            </a:r>
            <a:r>
              <a:rPr lang="en-US" sz="2400" dirty="0" err="1"/>
              <a:t>posta</a:t>
            </a:r>
            <a:r>
              <a:rPr lang="en-US" sz="2400" dirty="0"/>
              <a:t> è </a:t>
            </a:r>
            <a:r>
              <a:rPr lang="en-US" sz="2400" dirty="0" err="1"/>
              <a:t>aperta</a:t>
            </a:r>
            <a:r>
              <a:rPr lang="en-US" sz="2400" dirty="0"/>
              <a:t> in un </a:t>
            </a:r>
            <a:r>
              <a:rPr lang="en-US" sz="2400" dirty="0" err="1"/>
              <a:t>luogo</a:t>
            </a:r>
            <a:r>
              <a:rPr lang="en-US" sz="2400" dirty="0"/>
              <a:t> </a:t>
            </a:r>
            <a:r>
              <a:rPr lang="en-US" sz="2400" dirty="0" err="1"/>
              <a:t>distante</a:t>
            </a:r>
            <a:r>
              <a:rPr lang="en-US" sz="2400" dirty="0"/>
              <a:t> </a:t>
            </a:r>
            <a:r>
              <a:rPr lang="en-US" sz="2400" dirty="0" err="1"/>
              <a:t>dalle</a:t>
            </a:r>
            <a:r>
              <a:rPr lang="en-US" sz="2400" dirty="0"/>
              <a:t> </a:t>
            </a:r>
            <a:r>
              <a:rPr lang="en-US" sz="2400" dirty="0" err="1"/>
              <a:t>altre</a:t>
            </a:r>
            <a:r>
              <a:rPr lang="en-US" sz="2400" dirty="0"/>
              <a:t> </a:t>
            </a:r>
            <a:r>
              <a:rPr lang="en-US" sz="2400" dirty="0" err="1"/>
              <a:t>aree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Ci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procedure </a:t>
            </a:r>
            <a:r>
              <a:rPr lang="en-US" sz="2400" dirty="0" err="1"/>
              <a:t>stabilite</a:t>
            </a:r>
            <a:r>
              <a:rPr lang="en-US" sz="2400" dirty="0"/>
              <a:t> per </a:t>
            </a:r>
            <a:r>
              <a:rPr lang="en-US" sz="2400" dirty="0" err="1"/>
              <a:t>riconoscere</a:t>
            </a:r>
            <a:r>
              <a:rPr lang="en-US" sz="2400" dirty="0"/>
              <a:t> la </a:t>
            </a:r>
            <a:r>
              <a:rPr lang="en-US" sz="2400" dirty="0" err="1"/>
              <a:t>posta</a:t>
            </a:r>
            <a:r>
              <a:rPr lang="en-US" sz="2400" dirty="0"/>
              <a:t> </a:t>
            </a:r>
            <a:r>
              <a:rPr lang="en-US" sz="2400" dirty="0" err="1"/>
              <a:t>sospetta</a:t>
            </a:r>
            <a:r>
              <a:rPr lang="en-US" sz="2400" dirty="0"/>
              <a:t> e </a:t>
            </a:r>
            <a:r>
              <a:rPr lang="en-US" sz="2400" dirty="0" err="1"/>
              <a:t>gestirla</a:t>
            </a:r>
            <a:r>
              <a:rPr lang="en-US" sz="2400" dirty="0"/>
              <a:t>? </a:t>
            </a:r>
          </a:p>
        </p:txBody>
      </p:sp>
      <p:sp>
        <p:nvSpPr>
          <p:cNvPr id="26639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24</a:t>
            </a:r>
          </a:p>
        </p:txBody>
      </p:sp>
      <p:pic>
        <p:nvPicPr>
          <p:cNvPr id="26640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429000"/>
            <a:ext cx="3352800" cy="285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2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27653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7654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27655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27656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7657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27658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27659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7660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27661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Aree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considerare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: Il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Personale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662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 err="1"/>
              <a:t>Ci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controlli</a:t>
            </a:r>
            <a:r>
              <a:rPr lang="en-US" sz="2400" dirty="0"/>
              <a:t> </a:t>
            </a:r>
            <a:r>
              <a:rPr lang="en-US" sz="2400" dirty="0" err="1"/>
              <a:t>preventivi</a:t>
            </a:r>
            <a:r>
              <a:rPr lang="en-US" sz="2400" dirty="0"/>
              <a:t> prima di </a:t>
            </a:r>
            <a:r>
              <a:rPr lang="en-US" sz="2400" dirty="0" err="1"/>
              <a:t>assumere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personale</a:t>
            </a:r>
            <a:r>
              <a:rPr lang="en-US" sz="2400" dirty="0"/>
              <a:t>?</a:t>
            </a:r>
          </a:p>
          <a:p>
            <a:r>
              <a:rPr lang="en-US" sz="2400" dirty="0"/>
              <a:t>Il </a:t>
            </a:r>
            <a:r>
              <a:rPr lang="en-US" sz="2400" dirty="0" err="1"/>
              <a:t>personale</a:t>
            </a:r>
            <a:r>
              <a:rPr lang="en-US" sz="2400" dirty="0"/>
              <a:t> è </a:t>
            </a:r>
            <a:r>
              <a:rPr lang="en-US" sz="2400" dirty="0" err="1"/>
              <a:t>controllato</a:t>
            </a:r>
            <a:r>
              <a:rPr lang="en-US" sz="2400" dirty="0"/>
              <a:t>?</a:t>
            </a:r>
          </a:p>
          <a:p>
            <a:r>
              <a:rPr lang="en-US" sz="2400" dirty="0"/>
              <a:t>Il </a:t>
            </a:r>
            <a:r>
              <a:rPr lang="en-US" sz="2400" dirty="0" err="1"/>
              <a:t>personale</a:t>
            </a:r>
            <a:r>
              <a:rPr lang="en-US" sz="2400" dirty="0"/>
              <a:t> è </a:t>
            </a:r>
            <a:r>
              <a:rPr lang="en-US" sz="2400" dirty="0" err="1"/>
              <a:t>formato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Gli</a:t>
            </a:r>
            <a:r>
              <a:rPr lang="en-US" sz="2400" dirty="0"/>
              <a:t> </a:t>
            </a:r>
            <a:r>
              <a:rPr lang="en-US" sz="2400" dirty="0" err="1"/>
              <a:t>armadietti</a:t>
            </a:r>
            <a:r>
              <a:rPr lang="en-US" sz="2400" dirty="0"/>
              <a:t> del </a:t>
            </a:r>
            <a:r>
              <a:rPr lang="en-US" sz="2400" dirty="0" err="1"/>
              <a:t>personale</a:t>
            </a:r>
            <a:r>
              <a:rPr lang="en-US" sz="2400" dirty="0"/>
              <a:t> </a:t>
            </a:r>
            <a:r>
              <a:rPr lang="en-US" sz="2400" dirty="0" err="1"/>
              <a:t>vengono</a:t>
            </a:r>
            <a:r>
              <a:rPr lang="en-US" sz="2400" dirty="0"/>
              <a:t> </a:t>
            </a:r>
            <a:r>
              <a:rPr lang="en-US" sz="2400" dirty="0" err="1"/>
              <a:t>controllati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permesse</a:t>
            </a:r>
            <a:r>
              <a:rPr lang="en-US" sz="2400" dirty="0"/>
              <a:t> le </a:t>
            </a:r>
            <a:r>
              <a:rPr lang="en-US" sz="2400" dirty="0" err="1"/>
              <a:t>telecamere</a:t>
            </a:r>
            <a:r>
              <a:rPr lang="en-US" sz="2400" dirty="0"/>
              <a:t>?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25</a:t>
            </a:r>
          </a:p>
        </p:txBody>
      </p:sp>
      <p:pic>
        <p:nvPicPr>
          <p:cNvPr id="27664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509120"/>
            <a:ext cx="2832100" cy="184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6" name="Group 4"/>
          <p:cNvGrpSpPr>
            <a:grpSpLocks/>
          </p:cNvGrpSpPr>
          <p:nvPr/>
        </p:nvGrpSpPr>
        <p:grpSpPr bwMode="auto">
          <a:xfrm rot="5400000" flipH="1">
            <a:off x="4505326" y="-3452590"/>
            <a:ext cx="131762" cy="9142413"/>
            <a:chOff x="0" y="0"/>
            <a:chExt cx="83" cy="5760"/>
          </a:xfrm>
        </p:grpSpPr>
        <p:sp>
          <p:nvSpPr>
            <p:cNvPr id="28677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8678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28679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28680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8681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28682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28683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8684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28685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077200" cy="914400"/>
          </a:xfrm>
          <a:ln/>
        </p:spPr>
        <p:txBody>
          <a:bodyPr rIns="132080"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Piano</a:t>
            </a:r>
          </a:p>
        </p:txBody>
      </p:sp>
      <p:sp>
        <p:nvSpPr>
          <p:cNvPr id="28686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 err="1"/>
              <a:t>Ora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conosci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piano </a:t>
            </a:r>
            <a:r>
              <a:rPr lang="en-US" sz="2400" dirty="0" err="1"/>
              <a:t>dello</a:t>
            </a:r>
            <a:r>
              <a:rPr lang="en-US" sz="2400" dirty="0"/>
              <a:t> </a:t>
            </a:r>
            <a:r>
              <a:rPr lang="en-US" sz="2400" dirty="0" err="1"/>
              <a:t>tuo</a:t>
            </a:r>
            <a:r>
              <a:rPr lang="en-US" sz="2400" dirty="0"/>
              <a:t> </a:t>
            </a:r>
            <a:r>
              <a:rPr lang="en-US" sz="2400" dirty="0" err="1"/>
              <a:t>stabilimento</a:t>
            </a:r>
            <a:r>
              <a:rPr lang="en-US" sz="2400" dirty="0"/>
              <a:t> </a:t>
            </a:r>
            <a:r>
              <a:rPr lang="en-US" sz="2400" dirty="0" err="1"/>
              <a:t>rispetto</a:t>
            </a:r>
            <a:r>
              <a:rPr lang="en-US" sz="2400" dirty="0"/>
              <a:t> </a:t>
            </a:r>
            <a:r>
              <a:rPr lang="en-US" sz="2400" dirty="0" err="1"/>
              <a:t>ai</a:t>
            </a:r>
            <a:r>
              <a:rPr lang="en-US" sz="2400" dirty="0"/>
              <a:t> </a:t>
            </a:r>
            <a:r>
              <a:rPr lang="en-US" sz="2400" dirty="0" err="1"/>
              <a:t>criteri</a:t>
            </a:r>
            <a:r>
              <a:rPr lang="en-US" sz="2400" dirty="0"/>
              <a:t> di Food Defense, </a:t>
            </a:r>
            <a:r>
              <a:rPr lang="en-US" sz="2400" dirty="0" err="1"/>
              <a:t>devi</a:t>
            </a:r>
            <a:r>
              <a:rPr lang="en-US" sz="2400" dirty="0"/>
              <a:t> </a:t>
            </a:r>
            <a:r>
              <a:rPr lang="en-US" sz="2400" dirty="0" err="1"/>
              <a:t>decidere</a:t>
            </a:r>
            <a:r>
              <a:rPr lang="en-US" sz="2400" dirty="0"/>
              <a:t> se </a:t>
            </a:r>
            <a:r>
              <a:rPr lang="en-US" sz="2400" dirty="0" err="1"/>
              <a:t>mantenerlo</a:t>
            </a:r>
            <a:r>
              <a:rPr lang="en-US" sz="2400" dirty="0"/>
              <a:t> </a:t>
            </a:r>
            <a:r>
              <a:rPr lang="en-US" sz="2400" dirty="0" err="1"/>
              <a:t>così</a:t>
            </a:r>
            <a:r>
              <a:rPr lang="en-US" sz="2400" dirty="0"/>
              <a:t> </a:t>
            </a:r>
            <a:r>
              <a:rPr lang="en-US" sz="2400" dirty="0" err="1"/>
              <a:t>com’è</a:t>
            </a:r>
            <a:r>
              <a:rPr lang="en-US" sz="2400" dirty="0"/>
              <a:t> o </a:t>
            </a:r>
            <a:r>
              <a:rPr lang="en-US" sz="2400" dirty="0" err="1"/>
              <a:t>apportare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cambiamenti</a:t>
            </a:r>
            <a:r>
              <a:rPr lang="en-US" sz="2400" dirty="0"/>
              <a:t>.</a:t>
            </a:r>
          </a:p>
          <a:p>
            <a:r>
              <a:rPr lang="en-US" sz="2400" dirty="0"/>
              <a:t>Se non </a:t>
            </a:r>
            <a:r>
              <a:rPr lang="en-US" sz="2400" dirty="0" err="1"/>
              <a:t>segui</a:t>
            </a:r>
            <a:r>
              <a:rPr lang="en-US" sz="2400" dirty="0"/>
              <a:t> le procedure,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tuo</a:t>
            </a:r>
            <a:r>
              <a:rPr lang="en-US" sz="2400" dirty="0"/>
              <a:t> piano </a:t>
            </a:r>
            <a:r>
              <a:rPr lang="en-US" sz="2400" dirty="0" err="1"/>
              <a:t>potrebbe</a:t>
            </a:r>
            <a:r>
              <a:rPr lang="en-US" sz="2400" dirty="0"/>
              <a:t> non </a:t>
            </a:r>
            <a:r>
              <a:rPr lang="en-US" sz="2400" dirty="0" err="1"/>
              <a:t>essere</a:t>
            </a:r>
            <a:r>
              <a:rPr lang="en-US" sz="2400" dirty="0"/>
              <a:t> </a:t>
            </a:r>
            <a:r>
              <a:rPr lang="en-US" sz="2400" dirty="0" err="1"/>
              <a:t>efficace</a:t>
            </a:r>
            <a:r>
              <a:rPr lang="en-US" sz="2400" dirty="0"/>
              <a:t> come </a:t>
            </a:r>
            <a:r>
              <a:rPr lang="en-US" sz="2400" dirty="0" err="1"/>
              <a:t>ti</a:t>
            </a:r>
            <a:r>
              <a:rPr lang="en-US" sz="2400" dirty="0"/>
              <a:t> </a:t>
            </a:r>
            <a:r>
              <a:rPr lang="en-US" sz="2400" dirty="0" err="1"/>
              <a:t>immagini</a:t>
            </a:r>
            <a:r>
              <a:rPr lang="en-US" sz="2400" dirty="0"/>
              <a:t>.  </a:t>
            </a:r>
          </a:p>
          <a:p>
            <a:r>
              <a:rPr lang="en-US" sz="2400" dirty="0" err="1"/>
              <a:t>Documenta</a:t>
            </a:r>
            <a:r>
              <a:rPr lang="en-US" sz="2400" dirty="0"/>
              <a:t> </a:t>
            </a:r>
            <a:r>
              <a:rPr lang="en-US" sz="2400" dirty="0" err="1"/>
              <a:t>ciò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appreso</a:t>
            </a:r>
            <a:r>
              <a:rPr lang="en-US" sz="2400" dirty="0"/>
              <a:t>. </a:t>
            </a:r>
          </a:p>
        </p:txBody>
      </p:sp>
      <p:sp>
        <p:nvSpPr>
          <p:cNvPr id="28687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26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0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29701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9702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29703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29704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9705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29707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9708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29709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Comparazione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710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/>
              <a:t>Fai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comparazione</a:t>
            </a:r>
            <a:r>
              <a:rPr lang="en-US" sz="2400" dirty="0"/>
              <a:t> </a:t>
            </a:r>
            <a:r>
              <a:rPr lang="en-US" sz="2400" dirty="0" err="1"/>
              <a:t>fra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tuo</a:t>
            </a:r>
            <a:r>
              <a:rPr lang="en-US" sz="2400" dirty="0"/>
              <a:t> piano </a:t>
            </a:r>
            <a:r>
              <a:rPr lang="en-US" sz="2400" dirty="0" err="1"/>
              <a:t>attuale</a:t>
            </a:r>
            <a:r>
              <a:rPr lang="en-US" sz="2400" dirty="0"/>
              <a:t> e un </a:t>
            </a:r>
            <a:r>
              <a:rPr lang="en-US" sz="2400" dirty="0" err="1"/>
              <a:t>eventuale</a:t>
            </a:r>
            <a:r>
              <a:rPr lang="en-US" sz="2400" dirty="0"/>
              <a:t> piano </a:t>
            </a:r>
            <a:r>
              <a:rPr lang="en-US" sz="2400" dirty="0" err="1"/>
              <a:t>modificato</a:t>
            </a:r>
            <a:r>
              <a:rPr lang="en-US" sz="2400" dirty="0"/>
              <a:t> e </a:t>
            </a:r>
            <a:r>
              <a:rPr lang="en-US" sz="2400" dirty="0" err="1"/>
              <a:t>migliorato</a:t>
            </a:r>
            <a:r>
              <a:rPr lang="en-US" sz="2400" dirty="0"/>
              <a:t>. </a:t>
            </a:r>
            <a:r>
              <a:rPr lang="en-US" sz="2400" dirty="0" err="1"/>
              <a:t>Riesamina</a:t>
            </a:r>
            <a:r>
              <a:rPr lang="en-US" sz="2400" dirty="0"/>
              <a:t> </a:t>
            </a:r>
            <a:r>
              <a:rPr lang="en-US" sz="2400" dirty="0" err="1"/>
              <a:t>quello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u="sng" dirty="0"/>
              <a:t>non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fatto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Qualsiasi</a:t>
            </a:r>
            <a:r>
              <a:rPr lang="en-US" sz="2400" dirty="0"/>
              <a:t> </a:t>
            </a:r>
            <a:r>
              <a:rPr lang="en-US" sz="2400" dirty="0" err="1"/>
              <a:t>risposta</a:t>
            </a:r>
            <a:r>
              <a:rPr lang="en-US" sz="2400" dirty="0"/>
              <a:t> NO </a:t>
            </a:r>
            <a:r>
              <a:rPr lang="en-US" sz="2400" dirty="0" err="1"/>
              <a:t>sulla</a:t>
            </a:r>
            <a:r>
              <a:rPr lang="en-US" sz="2400" dirty="0"/>
              <a:t> checklist </a:t>
            </a:r>
            <a:r>
              <a:rPr lang="en-US" sz="2400" dirty="0" err="1"/>
              <a:t>può</a:t>
            </a:r>
            <a:r>
              <a:rPr lang="en-US" sz="2400" dirty="0"/>
              <a:t> </a:t>
            </a:r>
            <a:r>
              <a:rPr lang="en-US" sz="2400" dirty="0" err="1"/>
              <a:t>essere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vulnerabilità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Prendi</a:t>
            </a:r>
            <a:r>
              <a:rPr lang="en-US" sz="2400" dirty="0"/>
              <a:t> in </a:t>
            </a:r>
            <a:r>
              <a:rPr lang="en-US" sz="2400" dirty="0" err="1"/>
              <a:t>considerazione</a:t>
            </a:r>
            <a:r>
              <a:rPr lang="en-US" sz="2400" dirty="0"/>
              <a:t> </a:t>
            </a:r>
            <a:r>
              <a:rPr lang="en-US" sz="2400" dirty="0" err="1"/>
              <a:t>qualsiasi</a:t>
            </a:r>
            <a:r>
              <a:rPr lang="en-US" sz="2400" dirty="0"/>
              <a:t> </a:t>
            </a:r>
            <a:r>
              <a:rPr lang="en-US" sz="2400" dirty="0" err="1"/>
              <a:t>altra</a:t>
            </a:r>
            <a:r>
              <a:rPr lang="en-US" sz="2400" dirty="0"/>
              <a:t> </a:t>
            </a:r>
            <a:r>
              <a:rPr lang="en-US" sz="2400" dirty="0" err="1"/>
              <a:t>vulnerabilità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Documenta</a:t>
            </a:r>
            <a:r>
              <a:rPr lang="en-US" sz="2400" dirty="0"/>
              <a:t> </a:t>
            </a:r>
            <a:r>
              <a:rPr lang="en-US" sz="2400" dirty="0" err="1"/>
              <a:t>ciò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non </a:t>
            </a:r>
            <a:r>
              <a:rPr lang="en-US" sz="2400" dirty="0" err="1"/>
              <a:t>risulta</a:t>
            </a:r>
            <a:r>
              <a:rPr lang="en-US" sz="2400" dirty="0"/>
              <a:t> </a:t>
            </a:r>
            <a:r>
              <a:rPr lang="en-US" sz="2400" dirty="0" err="1"/>
              <a:t>soddisfacente</a:t>
            </a:r>
            <a:r>
              <a:rPr lang="en-US" sz="2400" dirty="0"/>
              <a:t>.</a:t>
            </a:r>
          </a:p>
        </p:txBody>
      </p:sp>
      <p:sp>
        <p:nvSpPr>
          <p:cNvPr id="29711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27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4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30725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0726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30727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30728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0729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30730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30731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0732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30733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Ripianifica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34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/>
              <a:t>Con </a:t>
            </a:r>
            <a:r>
              <a:rPr lang="en-US" sz="2400" dirty="0" err="1"/>
              <a:t>oltre</a:t>
            </a:r>
            <a:r>
              <a:rPr lang="en-US" sz="2400" dirty="0"/>
              <a:t> 120 </a:t>
            </a:r>
            <a:r>
              <a:rPr lang="en-US" sz="2400" dirty="0" err="1"/>
              <a:t>misure</a:t>
            </a:r>
            <a:r>
              <a:rPr lang="en-US" sz="2400" dirty="0"/>
              <a:t> </a:t>
            </a:r>
            <a:r>
              <a:rPr lang="en-US" sz="2400" dirty="0" err="1"/>
              <a:t>suggerite</a:t>
            </a:r>
            <a:r>
              <a:rPr lang="en-US" sz="2400" dirty="0"/>
              <a:t> e un </a:t>
            </a:r>
            <a:r>
              <a:rPr lang="en-US" sz="2400" dirty="0" err="1"/>
              <a:t>elenco</a:t>
            </a:r>
            <a:r>
              <a:rPr lang="en-US" sz="2400" dirty="0"/>
              <a:t> di </a:t>
            </a:r>
            <a:r>
              <a:rPr lang="en-US" sz="2400" dirty="0" err="1"/>
              <a:t>potenziali</a:t>
            </a:r>
            <a:r>
              <a:rPr lang="en-US" sz="2400" dirty="0"/>
              <a:t> </a:t>
            </a:r>
            <a:r>
              <a:rPr lang="en-US" sz="2400" dirty="0" err="1"/>
              <a:t>vulnerabilità</a:t>
            </a:r>
            <a:r>
              <a:rPr lang="en-US" sz="2400" dirty="0"/>
              <a:t>- </a:t>
            </a:r>
            <a:r>
              <a:rPr lang="en-US" sz="2400" dirty="0" err="1"/>
              <a:t>da</a:t>
            </a:r>
            <a:r>
              <a:rPr lang="en-US" sz="2400" dirty="0"/>
              <a:t> dove </a:t>
            </a:r>
            <a:r>
              <a:rPr lang="en-US" sz="2400" dirty="0" err="1"/>
              <a:t>inizi</a:t>
            </a:r>
            <a:r>
              <a:rPr lang="en-US" sz="2400" dirty="0"/>
              <a:t>? </a:t>
            </a:r>
          </a:p>
          <a:p>
            <a:endParaRPr lang="en-US" sz="2400" dirty="0"/>
          </a:p>
          <a:p>
            <a:r>
              <a:rPr lang="en-US" sz="2400" dirty="0" err="1"/>
              <a:t>Ogni</a:t>
            </a:r>
            <a:r>
              <a:rPr lang="en-US" sz="2400" dirty="0"/>
              <a:t> </a:t>
            </a:r>
            <a:r>
              <a:rPr lang="en-US" sz="2400" dirty="0" err="1"/>
              <a:t>decisione</a:t>
            </a:r>
            <a:r>
              <a:rPr lang="en-US" sz="2400" dirty="0"/>
              <a:t> </a:t>
            </a:r>
            <a:r>
              <a:rPr lang="en-US" sz="2400" dirty="0" err="1"/>
              <a:t>presa</a:t>
            </a:r>
            <a:r>
              <a:rPr lang="en-US" sz="2400" dirty="0"/>
              <a:t> </a:t>
            </a:r>
            <a:r>
              <a:rPr lang="en-US" sz="2400" dirty="0" err="1"/>
              <a:t>deve</a:t>
            </a:r>
            <a:r>
              <a:rPr lang="en-US" sz="2400" dirty="0"/>
              <a:t> </a:t>
            </a:r>
            <a:r>
              <a:rPr lang="en-US" sz="2400" dirty="0" err="1"/>
              <a:t>essere</a:t>
            </a:r>
            <a:r>
              <a:rPr lang="en-US" sz="2400" dirty="0"/>
              <a:t> </a:t>
            </a:r>
            <a:r>
              <a:rPr lang="en-US" sz="2400" dirty="0" err="1"/>
              <a:t>motivata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 err="1"/>
              <a:t>Ogni</a:t>
            </a:r>
            <a:r>
              <a:rPr lang="en-US" sz="2400" dirty="0"/>
              <a:t> </a:t>
            </a:r>
            <a:r>
              <a:rPr lang="en-US" sz="2400" dirty="0" err="1"/>
              <a:t>azione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deve</a:t>
            </a:r>
            <a:r>
              <a:rPr lang="en-US" sz="2400" dirty="0"/>
              <a:t> </a:t>
            </a:r>
            <a:r>
              <a:rPr lang="en-US" sz="2400" dirty="0" err="1"/>
              <a:t>basare</a:t>
            </a:r>
            <a:r>
              <a:rPr lang="en-US" sz="2400" dirty="0"/>
              <a:t> </a:t>
            </a:r>
            <a:r>
              <a:rPr lang="en-US" sz="2400" dirty="0" err="1"/>
              <a:t>sull’analisi</a:t>
            </a:r>
            <a:r>
              <a:rPr lang="en-US" sz="2400" dirty="0"/>
              <a:t> del </a:t>
            </a:r>
            <a:r>
              <a:rPr lang="en-US" sz="2400" dirty="0" err="1"/>
              <a:t>rischio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E’ </a:t>
            </a:r>
            <a:r>
              <a:rPr lang="en-US" sz="2400" dirty="0" err="1"/>
              <a:t>necessario</a:t>
            </a:r>
            <a:r>
              <a:rPr lang="en-US" sz="2400" dirty="0"/>
              <a:t> </a:t>
            </a:r>
            <a:r>
              <a:rPr lang="en-US" sz="2400" dirty="0" err="1"/>
              <a:t>conoscere</a:t>
            </a:r>
            <a:r>
              <a:rPr lang="en-US" sz="2400" dirty="0"/>
              <a:t> un </a:t>
            </a:r>
            <a:r>
              <a:rPr lang="en-US" sz="2400" dirty="0" err="1"/>
              <a:t>metodo</a:t>
            </a:r>
            <a:r>
              <a:rPr lang="en-US" sz="2400" dirty="0"/>
              <a:t> di </a:t>
            </a:r>
            <a:r>
              <a:rPr lang="en-US" sz="2400" dirty="0" err="1"/>
              <a:t>analisi</a:t>
            </a:r>
            <a:r>
              <a:rPr lang="en-US" sz="2400" dirty="0"/>
              <a:t> del </a:t>
            </a:r>
            <a:r>
              <a:rPr lang="en-US" sz="2400" dirty="0" err="1"/>
              <a:t>rischio—quali</a:t>
            </a:r>
            <a:r>
              <a:rPr lang="en-US" sz="2400" dirty="0"/>
              <a:t> </a:t>
            </a:r>
            <a:r>
              <a:rPr lang="en-US" sz="2400" dirty="0" err="1"/>
              <a:t>misure</a:t>
            </a:r>
            <a:r>
              <a:rPr lang="en-US" sz="2400" dirty="0"/>
              <a:t> </a:t>
            </a:r>
            <a:r>
              <a:rPr lang="en-US" sz="2400" dirty="0" err="1"/>
              <a:t>possono</a:t>
            </a:r>
            <a:r>
              <a:rPr lang="en-US" sz="2400" dirty="0"/>
              <a:t> </a:t>
            </a:r>
            <a:r>
              <a:rPr lang="en-US" sz="2400" dirty="0" err="1"/>
              <a:t>essere</a:t>
            </a:r>
            <a:r>
              <a:rPr lang="en-US" sz="2400" dirty="0"/>
              <a:t>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importanti</a:t>
            </a:r>
            <a:r>
              <a:rPr lang="en-US" sz="2400" dirty="0"/>
              <a:t>? </a:t>
            </a:r>
          </a:p>
        </p:txBody>
      </p:sp>
      <p:sp>
        <p:nvSpPr>
          <p:cNvPr id="30735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28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8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31749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1750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31751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31752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1753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31754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31755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1756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31757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Domande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758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400" dirty="0" err="1"/>
              <a:t>Fra</a:t>
            </a:r>
            <a:r>
              <a:rPr lang="en-US" sz="2400" dirty="0"/>
              <a:t> le </a:t>
            </a:r>
            <a:r>
              <a:rPr lang="en-US" sz="2400" dirty="0" err="1"/>
              <a:t>aree</a:t>
            </a:r>
            <a:r>
              <a:rPr lang="en-US" sz="2400" dirty="0"/>
              <a:t> </a:t>
            </a:r>
            <a:r>
              <a:rPr lang="en-US" sz="2400" dirty="0" err="1"/>
              <a:t>discusse</a:t>
            </a:r>
            <a:r>
              <a:rPr lang="en-US" sz="2400" dirty="0"/>
              <a:t>, </a:t>
            </a:r>
            <a:r>
              <a:rPr lang="en-US" sz="2400" dirty="0" err="1"/>
              <a:t>qual</a:t>
            </a:r>
            <a:r>
              <a:rPr lang="en-US" sz="2400" dirty="0"/>
              <a:t> è la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importante</a:t>
            </a:r>
            <a:r>
              <a:rPr lang="en-US" sz="2400" dirty="0"/>
              <a:t>? </a:t>
            </a:r>
          </a:p>
          <a:p>
            <a:pPr marL="782638" lvl="1">
              <a:lnSpc>
                <a:spcPct val="90000"/>
              </a:lnSpc>
            </a:pPr>
            <a:r>
              <a:rPr lang="en-US" sz="2400" dirty="0" err="1"/>
              <a:t>Gestione</a:t>
            </a:r>
            <a:r>
              <a:rPr lang="en-US" sz="2400" dirty="0"/>
              <a:t> </a:t>
            </a:r>
          </a:p>
          <a:p>
            <a:pPr marL="782638" lvl="1">
              <a:lnSpc>
                <a:spcPct val="90000"/>
              </a:lnSpc>
            </a:pPr>
            <a:r>
              <a:rPr lang="en-US" sz="2400" dirty="0" err="1"/>
              <a:t>Sicurezza</a:t>
            </a:r>
            <a:r>
              <a:rPr lang="en-US" sz="2400" dirty="0"/>
              <a:t> </a:t>
            </a:r>
            <a:r>
              <a:rPr lang="en-US" sz="2400" dirty="0" err="1"/>
              <a:t>all’esterno</a:t>
            </a:r>
            <a:r>
              <a:rPr lang="en-US" sz="2400" dirty="0"/>
              <a:t> </a:t>
            </a:r>
            <a:r>
              <a:rPr lang="en-US" sz="2400" dirty="0" err="1"/>
              <a:t>dello</a:t>
            </a:r>
            <a:r>
              <a:rPr lang="en-US" sz="2400" dirty="0"/>
              <a:t> </a:t>
            </a:r>
            <a:r>
              <a:rPr lang="en-US" sz="2400" dirty="0" err="1"/>
              <a:t>stabilimento</a:t>
            </a:r>
            <a:r>
              <a:rPr lang="en-US" sz="2400" dirty="0"/>
              <a:t> </a:t>
            </a:r>
          </a:p>
          <a:p>
            <a:pPr marL="782638" lvl="1">
              <a:lnSpc>
                <a:spcPct val="90000"/>
              </a:lnSpc>
            </a:pPr>
            <a:r>
              <a:rPr lang="en-US" sz="2400" dirty="0" err="1"/>
              <a:t>Sicurezza</a:t>
            </a:r>
            <a:r>
              <a:rPr lang="en-US" sz="2400" dirty="0"/>
              <a:t> </a:t>
            </a:r>
            <a:r>
              <a:rPr lang="en-US" sz="2400" dirty="0" err="1"/>
              <a:t>all’interno</a:t>
            </a:r>
            <a:r>
              <a:rPr lang="en-US" sz="2400" dirty="0"/>
              <a:t> </a:t>
            </a:r>
            <a:r>
              <a:rPr lang="en-US" sz="2400" dirty="0" err="1"/>
              <a:t>dello</a:t>
            </a:r>
            <a:r>
              <a:rPr lang="en-US" sz="2400" dirty="0"/>
              <a:t> </a:t>
            </a:r>
            <a:r>
              <a:rPr lang="en-US" sz="2400" dirty="0" err="1"/>
              <a:t>stabilimento</a:t>
            </a:r>
            <a:endParaRPr lang="en-US" sz="2400" dirty="0"/>
          </a:p>
          <a:p>
            <a:pPr marL="782638" lvl="1">
              <a:lnSpc>
                <a:spcPct val="90000"/>
              </a:lnSpc>
            </a:pPr>
            <a:r>
              <a:rPr lang="en-US" sz="2400" dirty="0"/>
              <a:t>Area di </a:t>
            </a:r>
            <a:r>
              <a:rPr lang="en-US" sz="2400" dirty="0" err="1"/>
              <a:t>macellazione</a:t>
            </a:r>
            <a:r>
              <a:rPr lang="en-US" sz="2400" dirty="0"/>
              <a:t>/area di </a:t>
            </a:r>
            <a:r>
              <a:rPr lang="en-US" sz="2400" dirty="0" err="1"/>
              <a:t>produzione</a:t>
            </a:r>
            <a:endParaRPr lang="en-US" sz="2400" dirty="0"/>
          </a:p>
          <a:p>
            <a:pPr marL="782638" lvl="1">
              <a:lnSpc>
                <a:spcPct val="90000"/>
              </a:lnSpc>
            </a:pPr>
            <a:r>
              <a:rPr lang="en-US" sz="2400" dirty="0" err="1"/>
              <a:t>Magazzino</a:t>
            </a:r>
            <a:r>
              <a:rPr lang="en-US" sz="2400" dirty="0"/>
              <a:t> </a:t>
            </a:r>
          </a:p>
          <a:p>
            <a:pPr marL="782638" lvl="1">
              <a:lnSpc>
                <a:spcPct val="90000"/>
              </a:lnSpc>
            </a:pPr>
            <a:r>
              <a:rPr lang="en-US" sz="2400" dirty="0" err="1"/>
              <a:t>Spedizione</a:t>
            </a:r>
            <a:r>
              <a:rPr lang="en-US" sz="2400" dirty="0"/>
              <a:t>/</a:t>
            </a:r>
            <a:r>
              <a:rPr lang="en-US" sz="2400" dirty="0" err="1"/>
              <a:t>Ricevimento</a:t>
            </a:r>
            <a:endParaRPr lang="en-US" sz="2400" dirty="0"/>
          </a:p>
          <a:p>
            <a:pPr marL="782638" lvl="1">
              <a:lnSpc>
                <a:spcPct val="90000"/>
              </a:lnSpc>
            </a:pPr>
            <a:r>
              <a:rPr lang="en-US" sz="2400" dirty="0" err="1"/>
              <a:t>Acqua</a:t>
            </a:r>
            <a:r>
              <a:rPr lang="en-US" sz="2400" dirty="0"/>
              <a:t>, </a:t>
            </a:r>
            <a:r>
              <a:rPr lang="en-US" sz="2400" dirty="0" err="1"/>
              <a:t>Ghiaccio</a:t>
            </a:r>
            <a:r>
              <a:rPr lang="en-US" sz="2400" dirty="0"/>
              <a:t>, </a:t>
            </a:r>
            <a:r>
              <a:rPr lang="en-US" sz="2400" dirty="0" err="1"/>
              <a:t>Ingredienti</a:t>
            </a:r>
            <a:endParaRPr lang="en-US" sz="2400" dirty="0"/>
          </a:p>
          <a:p>
            <a:pPr marL="782638" lvl="1">
              <a:lnSpc>
                <a:spcPct val="90000"/>
              </a:lnSpc>
            </a:pPr>
            <a:r>
              <a:rPr lang="en-US" sz="2400" dirty="0"/>
              <a:t>Posta</a:t>
            </a:r>
          </a:p>
          <a:p>
            <a:pPr marL="782638" lvl="1">
              <a:lnSpc>
                <a:spcPct val="90000"/>
              </a:lnSpc>
            </a:pPr>
            <a:r>
              <a:rPr lang="en-US" sz="2400" dirty="0" err="1"/>
              <a:t>Personale</a:t>
            </a:r>
            <a:endParaRPr lang="en-US" sz="2400" dirty="0"/>
          </a:p>
        </p:txBody>
      </p:sp>
      <p:sp>
        <p:nvSpPr>
          <p:cNvPr id="31759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29</a:t>
            </a:r>
          </a:p>
        </p:txBody>
      </p:sp>
      <p:pic>
        <p:nvPicPr>
          <p:cNvPr id="31760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861048"/>
            <a:ext cx="1983954" cy="2259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5131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132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5134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Food defense non </a:t>
            </a:r>
            <a:r>
              <a:rPr lang="en-US" sz="2400" dirty="0" err="1"/>
              <a:t>tratta</a:t>
            </a:r>
            <a:r>
              <a:rPr lang="en-US" sz="2400" dirty="0"/>
              <a:t> la </a:t>
            </a:r>
            <a:r>
              <a:rPr lang="en-US" sz="2400" dirty="0" err="1"/>
              <a:t>sicurezza</a:t>
            </a:r>
            <a:r>
              <a:rPr lang="en-US" sz="2400" dirty="0"/>
              <a:t> </a:t>
            </a:r>
            <a:r>
              <a:rPr lang="en-US" sz="2400" dirty="0" err="1"/>
              <a:t>alimentare</a:t>
            </a:r>
            <a:r>
              <a:rPr lang="en-US" sz="2400" dirty="0"/>
              <a:t>.</a:t>
            </a:r>
          </a:p>
          <a:p>
            <a:r>
              <a:rPr lang="en-US" sz="2400" dirty="0"/>
              <a:t>La </a:t>
            </a:r>
            <a:r>
              <a:rPr lang="en-US" sz="2400" dirty="0" err="1"/>
              <a:t>sicurezza</a:t>
            </a:r>
            <a:r>
              <a:rPr lang="en-US" sz="2400" dirty="0"/>
              <a:t> </a:t>
            </a:r>
            <a:r>
              <a:rPr lang="en-US" sz="2400" dirty="0" err="1"/>
              <a:t>alimentare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occupa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rischi</a:t>
            </a:r>
            <a:r>
              <a:rPr lang="en-US" sz="2400" dirty="0"/>
              <a:t> </a:t>
            </a:r>
            <a:r>
              <a:rPr lang="en-US" sz="2400" dirty="0" err="1"/>
              <a:t>prevedibili</a:t>
            </a:r>
            <a:r>
              <a:rPr lang="en-US" sz="2400" dirty="0"/>
              <a:t> e non </a:t>
            </a:r>
            <a:r>
              <a:rPr lang="en-US" sz="2400" dirty="0" err="1"/>
              <a:t>intenzionali</a:t>
            </a:r>
            <a:r>
              <a:rPr lang="en-US" sz="2400" dirty="0"/>
              <a:t>.  Il piano HACCP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occupa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sicurezza</a:t>
            </a:r>
            <a:r>
              <a:rPr lang="en-US" sz="2400" dirty="0"/>
              <a:t> </a:t>
            </a:r>
            <a:r>
              <a:rPr lang="en-US" sz="2400" dirty="0" err="1"/>
              <a:t>alimentare</a:t>
            </a:r>
            <a:r>
              <a:rPr lang="en-US" sz="2400" dirty="0"/>
              <a:t>. </a:t>
            </a:r>
          </a:p>
          <a:p>
            <a:r>
              <a:rPr lang="en-US" sz="2400" dirty="0"/>
              <a:t>Food defense </a:t>
            </a:r>
            <a:r>
              <a:rPr lang="en-US" sz="2400" dirty="0" err="1"/>
              <a:t>riguarda</a:t>
            </a:r>
            <a:r>
              <a:rPr lang="en-US" sz="2400" dirty="0"/>
              <a:t> </a:t>
            </a:r>
            <a:r>
              <a:rPr lang="en-US" sz="2400" dirty="0" err="1"/>
              <a:t>gli</a:t>
            </a:r>
            <a:r>
              <a:rPr lang="en-US" sz="2400" dirty="0"/>
              <a:t> </a:t>
            </a:r>
            <a:r>
              <a:rPr lang="en-US" sz="2400" dirty="0" err="1"/>
              <a:t>attacchi</a:t>
            </a:r>
            <a:r>
              <a:rPr lang="en-US" sz="2400" dirty="0"/>
              <a:t> </a:t>
            </a:r>
            <a:r>
              <a:rPr lang="en-US" sz="2400" dirty="0" err="1"/>
              <a:t>intenzionali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possono</a:t>
            </a:r>
            <a:r>
              <a:rPr lang="en-US" sz="2400" dirty="0"/>
              <a:t> </a:t>
            </a:r>
            <a:r>
              <a:rPr lang="en-US" sz="2400" dirty="0" err="1"/>
              <a:t>danneggiare</a:t>
            </a:r>
            <a:r>
              <a:rPr lang="en-US" sz="2400" dirty="0"/>
              <a:t> la </a:t>
            </a:r>
            <a:r>
              <a:rPr lang="en-US" sz="2400" dirty="0" err="1"/>
              <a:t>qualità</a:t>
            </a:r>
            <a:r>
              <a:rPr lang="en-US" sz="2400" dirty="0"/>
              <a:t> o la </a:t>
            </a:r>
            <a:r>
              <a:rPr lang="en-US" sz="2400" dirty="0" err="1"/>
              <a:t>sicurezza</a:t>
            </a:r>
            <a:r>
              <a:rPr lang="en-US" sz="2400" dirty="0"/>
              <a:t> </a:t>
            </a:r>
            <a:r>
              <a:rPr lang="en-US" sz="2400" dirty="0" err="1"/>
              <a:t>degli</a:t>
            </a:r>
            <a:r>
              <a:rPr lang="en-US" sz="2400" dirty="0"/>
              <a:t> </a:t>
            </a:r>
            <a:r>
              <a:rPr lang="en-US" sz="2400" dirty="0" err="1"/>
              <a:t>alimenti</a:t>
            </a:r>
            <a:r>
              <a:rPr lang="en-US" sz="2400" dirty="0"/>
              <a:t>. E’ </a:t>
            </a:r>
            <a:r>
              <a:rPr lang="en-US" sz="2400" dirty="0" err="1"/>
              <a:t>diverso</a:t>
            </a:r>
            <a:r>
              <a:rPr lang="en-US" sz="2400" dirty="0"/>
              <a:t> </a:t>
            </a:r>
            <a:r>
              <a:rPr lang="en-US" sz="2400" dirty="0" err="1"/>
              <a:t>dal</a:t>
            </a:r>
            <a:r>
              <a:rPr lang="en-US" sz="2400" dirty="0"/>
              <a:t> piano HACCP.</a:t>
            </a:r>
          </a:p>
        </p:txBody>
      </p:sp>
      <p:sp>
        <p:nvSpPr>
          <p:cNvPr id="5135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9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12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3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077200" cy="914400"/>
          </a:xfrm>
        </p:spPr>
        <p:txBody>
          <a:bodyPr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Cos’é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Food Defense?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2" name="Group 4"/>
          <p:cNvGrpSpPr>
            <a:grpSpLocks/>
          </p:cNvGrpSpPr>
          <p:nvPr/>
        </p:nvGrpSpPr>
        <p:grpSpPr bwMode="auto">
          <a:xfrm rot="5400000" flipH="1">
            <a:off x="4506913" y="-3524598"/>
            <a:ext cx="131762" cy="9142413"/>
            <a:chOff x="0" y="0"/>
            <a:chExt cx="83" cy="5760"/>
          </a:xfrm>
        </p:grpSpPr>
        <p:sp>
          <p:nvSpPr>
            <p:cNvPr id="32773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2774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32775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32776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2777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32779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2780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32781" name="Rectangle 13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30</a:t>
            </a:r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Fattori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di un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obiettivo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attraente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783" name="Rectangle 15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 algn="ctr">
              <a:buFont typeface="Wingdings" charset="2"/>
              <a:buNone/>
            </a:pPr>
            <a:endParaRPr lang="en-US" sz="2400" dirty="0"/>
          </a:p>
          <a:p>
            <a:pPr algn="ctr">
              <a:buFont typeface="Wingdings" charset="2"/>
              <a:buNone/>
            </a:pPr>
            <a:r>
              <a:rPr lang="en-US" sz="2400" dirty="0"/>
              <a:t>Il </a:t>
            </a:r>
            <a:r>
              <a:rPr lang="en-US" sz="2400" dirty="0" err="1"/>
              <a:t>metodo</a:t>
            </a:r>
            <a:r>
              <a:rPr lang="en-US" sz="2400" dirty="0"/>
              <a:t> CARVER + Shock è </a:t>
            </a:r>
            <a:r>
              <a:rPr lang="en-US" sz="2400" dirty="0" err="1"/>
              <a:t>uno</a:t>
            </a:r>
            <a:r>
              <a:rPr lang="en-US" sz="2400" dirty="0"/>
              <a:t> </a:t>
            </a:r>
            <a:r>
              <a:rPr lang="en-US" sz="2400" dirty="0" err="1"/>
              <a:t>strumento</a:t>
            </a:r>
            <a:r>
              <a:rPr lang="en-US" sz="2400" dirty="0"/>
              <a:t> di </a:t>
            </a:r>
            <a:r>
              <a:rPr lang="en-US" sz="2400" dirty="0" err="1"/>
              <a:t>valutazione</a:t>
            </a:r>
            <a:r>
              <a:rPr lang="en-US" sz="2400" dirty="0"/>
              <a:t> per </a:t>
            </a:r>
            <a:r>
              <a:rPr lang="en-US" sz="2400" dirty="0" err="1"/>
              <a:t>identificare</a:t>
            </a:r>
            <a:r>
              <a:rPr lang="en-US" sz="2400" dirty="0"/>
              <a:t> le </a:t>
            </a:r>
            <a:r>
              <a:rPr lang="en-US" sz="2400" dirty="0" err="1"/>
              <a:t>aree</a:t>
            </a:r>
            <a:r>
              <a:rPr lang="en-US" sz="2400" dirty="0"/>
              <a:t> ad alto </a:t>
            </a:r>
            <a:r>
              <a:rPr lang="en-US" sz="2400" dirty="0" err="1"/>
              <a:t>rischio</a:t>
            </a:r>
            <a:r>
              <a:rPr lang="en-US" sz="2400" dirty="0"/>
              <a:t>. 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6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33797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3798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33799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33800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3801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33802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33803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3804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33805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077200" cy="914400"/>
          </a:xfrm>
          <a:ln/>
        </p:spPr>
        <p:txBody>
          <a:bodyPr rIns="132080"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METODO CARVER + SHOCK</a:t>
            </a:r>
          </a:p>
        </p:txBody>
      </p:sp>
      <p:sp>
        <p:nvSpPr>
          <p:cNvPr id="33806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 err="1"/>
              <a:t>Domande</a:t>
            </a:r>
            <a:r>
              <a:rPr lang="en-US" sz="2400" dirty="0"/>
              <a:t> </a:t>
            </a:r>
            <a:r>
              <a:rPr lang="en-US" sz="2400" dirty="0" err="1"/>
              <a:t>riferite</a:t>
            </a:r>
            <a:r>
              <a:rPr lang="en-US" sz="2400" dirty="0"/>
              <a:t> a </a:t>
            </a:r>
            <a:r>
              <a:rPr lang="en-US" sz="2400" dirty="0" err="1"/>
              <a:t>ciascun’area</a:t>
            </a:r>
            <a:r>
              <a:rPr lang="en-US" sz="2400" dirty="0"/>
              <a:t> </a:t>
            </a:r>
            <a:r>
              <a:rPr lang="en-US" sz="2400" dirty="0" err="1"/>
              <a:t>dello</a:t>
            </a:r>
            <a:r>
              <a:rPr lang="en-US" sz="2400" dirty="0"/>
              <a:t> </a:t>
            </a:r>
            <a:r>
              <a:rPr lang="en-US" sz="2400" dirty="0" err="1"/>
              <a:t>stabilimento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portano</a:t>
            </a:r>
            <a:r>
              <a:rPr lang="en-US" sz="2400" dirty="0"/>
              <a:t> ad </a:t>
            </a:r>
            <a:r>
              <a:rPr lang="en-US" sz="2400" dirty="0" err="1"/>
              <a:t>identificare</a:t>
            </a:r>
            <a:r>
              <a:rPr lang="en-US" sz="2400" dirty="0"/>
              <a:t> </a:t>
            </a:r>
            <a:r>
              <a:rPr lang="en-US" sz="2400" dirty="0" err="1"/>
              <a:t>fattori</a:t>
            </a:r>
            <a:r>
              <a:rPr lang="en-US" sz="2400" dirty="0"/>
              <a:t> di </a:t>
            </a:r>
            <a:r>
              <a:rPr lang="en-US" sz="2400" dirty="0" err="1"/>
              <a:t>rischio</a:t>
            </a:r>
            <a:r>
              <a:rPr lang="en-US" sz="2400" dirty="0"/>
              <a:t> </a:t>
            </a:r>
            <a:r>
              <a:rPr lang="en-US" sz="2400" dirty="0" err="1"/>
              <a:t>calcolati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Il </a:t>
            </a:r>
            <a:r>
              <a:rPr lang="en-US" sz="2400" dirty="0" err="1"/>
              <a:t>metodo</a:t>
            </a:r>
            <a:r>
              <a:rPr lang="en-US" sz="2400" dirty="0"/>
              <a:t> </a:t>
            </a:r>
            <a:r>
              <a:rPr lang="en-US" sz="2400" dirty="0" err="1"/>
              <a:t>può</a:t>
            </a:r>
            <a:r>
              <a:rPr lang="en-US" sz="2400" dirty="0"/>
              <a:t> </a:t>
            </a:r>
            <a:r>
              <a:rPr lang="en-US" sz="2400" dirty="0" err="1"/>
              <a:t>essere</a:t>
            </a:r>
            <a:r>
              <a:rPr lang="en-US" sz="2400" dirty="0"/>
              <a:t> utile a </a:t>
            </a:r>
            <a:r>
              <a:rPr lang="en-US" sz="2400" dirty="0" err="1"/>
              <a:t>stabilire</a:t>
            </a:r>
            <a:r>
              <a:rPr lang="en-US" sz="2400" dirty="0"/>
              <a:t> un piano food defense </a:t>
            </a:r>
            <a:r>
              <a:rPr lang="en-US" sz="2400" dirty="0" err="1"/>
              <a:t>funzionale</a:t>
            </a:r>
            <a:r>
              <a:rPr lang="en-US" sz="2400" dirty="0"/>
              <a:t> </a:t>
            </a:r>
            <a:r>
              <a:rPr lang="en-US" sz="2400" dirty="0" err="1"/>
              <a:t>combinando</a:t>
            </a:r>
            <a:r>
              <a:rPr lang="en-US" sz="2400" dirty="0"/>
              <a:t> la checklist (un </a:t>
            </a:r>
            <a:r>
              <a:rPr lang="en-US" sz="2400" dirty="0" err="1"/>
              <a:t>elenco</a:t>
            </a:r>
            <a:r>
              <a:rPr lang="en-US" sz="2400" dirty="0"/>
              <a:t> di </a:t>
            </a:r>
            <a:r>
              <a:rPr lang="en-US" sz="2400" dirty="0" err="1"/>
              <a:t>cose</a:t>
            </a:r>
            <a:r>
              <a:rPr lang="en-US" sz="2400" dirty="0"/>
              <a:t> “</a:t>
            </a:r>
            <a:r>
              <a:rPr lang="en-US" sz="2400" dirty="0" err="1"/>
              <a:t>da</a:t>
            </a:r>
            <a:r>
              <a:rPr lang="en-US" sz="2400" dirty="0"/>
              <a:t> fare”) e i </a:t>
            </a:r>
            <a:r>
              <a:rPr lang="en-US" sz="2400" dirty="0" err="1"/>
              <a:t>fattori</a:t>
            </a:r>
            <a:r>
              <a:rPr lang="en-US" sz="2400" dirty="0"/>
              <a:t> di </a:t>
            </a:r>
            <a:r>
              <a:rPr lang="en-US" sz="2400" dirty="0" err="1"/>
              <a:t>rischio</a:t>
            </a:r>
            <a:r>
              <a:rPr lang="en-US" sz="2400" dirty="0"/>
              <a:t>  (un </a:t>
            </a:r>
            <a:r>
              <a:rPr lang="en-US" sz="2400" dirty="0" err="1"/>
              <a:t>elenco</a:t>
            </a:r>
            <a:r>
              <a:rPr lang="en-US" sz="2400" dirty="0"/>
              <a:t> con un </a:t>
            </a:r>
            <a:r>
              <a:rPr lang="en-US" sz="2400" dirty="0" err="1"/>
              <a:t>ordine</a:t>
            </a:r>
            <a:r>
              <a:rPr lang="en-US" sz="2400" dirty="0"/>
              <a:t> di </a:t>
            </a:r>
            <a:r>
              <a:rPr lang="en-US" sz="2400" dirty="0" err="1"/>
              <a:t>priorità</a:t>
            </a:r>
            <a:r>
              <a:rPr lang="en-US" sz="2400" dirty="0"/>
              <a:t>).</a:t>
            </a:r>
          </a:p>
          <a:p>
            <a:endParaRPr lang="en-US" sz="2400" dirty="0"/>
          </a:p>
          <a:p>
            <a:r>
              <a:rPr lang="en-US" sz="2400" dirty="0" err="1"/>
              <a:t>Semplice—giusto</a:t>
            </a:r>
            <a:r>
              <a:rPr lang="en-US" sz="2400" dirty="0"/>
              <a:t>?</a:t>
            </a:r>
          </a:p>
        </p:txBody>
      </p:sp>
      <p:sp>
        <p:nvSpPr>
          <p:cNvPr id="33807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31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20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34821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4822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34823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34824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4825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34826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34827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4828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34829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8077200" cy="914400"/>
          </a:xfrm>
          <a:ln/>
        </p:spPr>
        <p:txBody>
          <a:bodyPr rIns="132080"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METODO CARVER + SHOCK</a:t>
            </a:r>
          </a:p>
        </p:txBody>
      </p:sp>
      <p:sp>
        <p:nvSpPr>
          <p:cNvPr id="34830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 algn="ctr">
              <a:buFont typeface="Wingdings" charset="2"/>
              <a:buNone/>
            </a:pPr>
            <a:r>
              <a:rPr lang="en-US" sz="2400" dirty="0"/>
              <a:t>C—</a:t>
            </a:r>
            <a:r>
              <a:rPr lang="en-US" sz="2400" dirty="0" err="1"/>
              <a:t>Criticità</a:t>
            </a:r>
            <a:endParaRPr lang="en-US" sz="2400" dirty="0"/>
          </a:p>
          <a:p>
            <a:pPr algn="ctr">
              <a:buFont typeface="Wingdings" charset="2"/>
              <a:buNone/>
            </a:pPr>
            <a:r>
              <a:rPr lang="en-US" sz="2400" dirty="0"/>
              <a:t>A—</a:t>
            </a:r>
            <a:r>
              <a:rPr lang="en-US" sz="2400" dirty="0" err="1"/>
              <a:t>Accessibilità</a:t>
            </a:r>
            <a:endParaRPr lang="en-US" sz="2400" dirty="0"/>
          </a:p>
          <a:p>
            <a:pPr algn="ctr">
              <a:buFont typeface="Wingdings" charset="2"/>
              <a:buNone/>
            </a:pPr>
            <a:r>
              <a:rPr lang="en-US" sz="2400" dirty="0"/>
              <a:t>R—</a:t>
            </a:r>
            <a:r>
              <a:rPr lang="en-US" sz="2400" dirty="0" err="1"/>
              <a:t>Recuperabilità</a:t>
            </a:r>
            <a:r>
              <a:rPr lang="en-US" sz="2400" dirty="0"/>
              <a:t> </a:t>
            </a:r>
          </a:p>
          <a:p>
            <a:pPr algn="ctr">
              <a:buFont typeface="Wingdings" charset="2"/>
              <a:buNone/>
            </a:pPr>
            <a:r>
              <a:rPr lang="en-US" sz="2400" dirty="0"/>
              <a:t>V—</a:t>
            </a:r>
            <a:r>
              <a:rPr lang="en-US" sz="2400" dirty="0" err="1"/>
              <a:t>Vulnerabilità</a:t>
            </a:r>
            <a:r>
              <a:rPr lang="en-US" sz="2400" dirty="0"/>
              <a:t> </a:t>
            </a:r>
          </a:p>
          <a:p>
            <a:pPr algn="ctr">
              <a:buFont typeface="Wingdings" charset="2"/>
              <a:buNone/>
            </a:pPr>
            <a:r>
              <a:rPr lang="en-US" sz="2400" dirty="0"/>
              <a:t>E—</a:t>
            </a:r>
            <a:r>
              <a:rPr lang="en-US" sz="2400" dirty="0" err="1"/>
              <a:t>Effetto</a:t>
            </a:r>
            <a:r>
              <a:rPr lang="en-US" sz="2400" dirty="0"/>
              <a:t> </a:t>
            </a:r>
          </a:p>
          <a:p>
            <a:pPr algn="ctr">
              <a:buFont typeface="Wingdings" charset="2"/>
              <a:buNone/>
            </a:pPr>
            <a:r>
              <a:rPr lang="en-US" sz="2400" dirty="0"/>
              <a:t>R—</a:t>
            </a:r>
            <a:r>
              <a:rPr lang="en-US" sz="2400" dirty="0" err="1"/>
              <a:t>Ripresa</a:t>
            </a:r>
            <a:endParaRPr lang="en-US" sz="2400" dirty="0"/>
          </a:p>
          <a:p>
            <a:pPr algn="ctr">
              <a:buFont typeface="Wingdings" charset="2"/>
              <a:buNone/>
            </a:pPr>
            <a:r>
              <a:rPr lang="en-US" sz="2400" dirty="0"/>
              <a:t>+ </a:t>
            </a:r>
          </a:p>
          <a:p>
            <a:pPr algn="ctr">
              <a:buFont typeface="Wingdings" charset="2"/>
              <a:buNone/>
            </a:pPr>
            <a:r>
              <a:rPr lang="en-US" sz="2400" dirty="0"/>
              <a:t>SHOCK </a:t>
            </a:r>
          </a:p>
        </p:txBody>
      </p:sp>
      <p:sp>
        <p:nvSpPr>
          <p:cNvPr id="34831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32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4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35845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5846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35847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35848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5849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35850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35851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5852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35853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077200" cy="914400"/>
          </a:xfrm>
          <a:ln/>
        </p:spPr>
        <p:txBody>
          <a:bodyPr rIns="132080"/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C—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Criticità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 marL="39688" indent="0" algn="ctr">
              <a:buFont typeface="Wingdings" charset="2"/>
              <a:buNone/>
            </a:pPr>
            <a:endParaRPr lang="en-US" sz="2400" dirty="0"/>
          </a:p>
          <a:p>
            <a:pPr marL="39688" indent="0" algn="ctr">
              <a:buFont typeface="Wingdings" charset="2"/>
              <a:buNone/>
            </a:pPr>
            <a:r>
              <a:rPr lang="en-US" sz="2400" dirty="0" err="1"/>
              <a:t>Qual</a:t>
            </a:r>
            <a:r>
              <a:rPr lang="en-US" sz="2400" dirty="0"/>
              <a:t> è la </a:t>
            </a:r>
            <a:r>
              <a:rPr lang="en-US" sz="2400" dirty="0" err="1"/>
              <a:t>gravità</a:t>
            </a:r>
            <a:r>
              <a:rPr lang="en-US" sz="2400" dirty="0"/>
              <a:t> </a:t>
            </a:r>
            <a:r>
              <a:rPr lang="en-US" sz="2400" dirty="0" err="1"/>
              <a:t>dell’impatto</a:t>
            </a:r>
            <a:r>
              <a:rPr lang="en-US" sz="2400" dirty="0"/>
              <a:t> di un </a:t>
            </a:r>
            <a:r>
              <a:rPr lang="en-US" sz="2400" dirty="0" err="1"/>
              <a:t>attacco</a:t>
            </a:r>
            <a:r>
              <a:rPr lang="en-US" sz="2400" dirty="0"/>
              <a:t> </a:t>
            </a:r>
            <a:r>
              <a:rPr lang="en-US" sz="2400" dirty="0" err="1"/>
              <a:t>sulla</a:t>
            </a:r>
            <a:r>
              <a:rPr lang="en-US" sz="2400" dirty="0"/>
              <a:t> salute </a:t>
            </a:r>
            <a:r>
              <a:rPr lang="en-US" sz="2400" dirty="0" err="1"/>
              <a:t>pubblica</a:t>
            </a:r>
            <a:r>
              <a:rPr lang="en-US" sz="2400" dirty="0"/>
              <a:t> e </a:t>
            </a:r>
            <a:r>
              <a:rPr lang="en-US" sz="2400" dirty="0" err="1"/>
              <a:t>l’economica</a:t>
            </a:r>
            <a:r>
              <a:rPr lang="en-US" sz="2400" dirty="0"/>
              <a:t>?</a:t>
            </a:r>
          </a:p>
          <a:p>
            <a:pPr marL="39688" indent="0" algn="ctr">
              <a:buFont typeface="Wingdings" charset="2"/>
              <a:buNone/>
            </a:pPr>
            <a:endParaRPr lang="en-US" sz="2400" dirty="0"/>
          </a:p>
          <a:p>
            <a:pPr marL="39688" indent="0"/>
            <a:endParaRPr lang="en-US" sz="2400" dirty="0"/>
          </a:p>
          <a:p>
            <a:pPr marL="39688" indent="0" algn="ctr"/>
            <a:r>
              <a:rPr lang="en-US" sz="2400" dirty="0" err="1"/>
              <a:t>Numero</a:t>
            </a:r>
            <a:r>
              <a:rPr lang="en-US" sz="2400" dirty="0"/>
              <a:t> di </a:t>
            </a:r>
            <a:r>
              <a:rPr lang="en-US" sz="2400" dirty="0" err="1"/>
              <a:t>morti</a:t>
            </a:r>
            <a:endParaRPr lang="en-US" sz="2400" dirty="0"/>
          </a:p>
          <a:p>
            <a:pPr marL="39688" indent="0" algn="ctr"/>
            <a:r>
              <a:rPr lang="en-US" sz="2400" dirty="0" err="1"/>
              <a:t>Quantità</a:t>
            </a:r>
            <a:r>
              <a:rPr lang="en-US" sz="2400" dirty="0"/>
              <a:t> di </a:t>
            </a:r>
            <a:r>
              <a:rPr lang="en-US" sz="2400" dirty="0" err="1"/>
              <a:t>denaro</a:t>
            </a:r>
            <a:r>
              <a:rPr lang="en-US" sz="2400" dirty="0"/>
              <a:t> </a:t>
            </a:r>
            <a:r>
              <a:rPr lang="en-US" sz="2400" dirty="0" err="1"/>
              <a:t>speso</a:t>
            </a:r>
            <a:r>
              <a:rPr lang="en-US" sz="2400" dirty="0"/>
              <a:t> o </a:t>
            </a:r>
            <a:r>
              <a:rPr lang="en-US" sz="2400" dirty="0" err="1"/>
              <a:t>perduto</a:t>
            </a:r>
            <a:endParaRPr lang="en-US" sz="2400" dirty="0"/>
          </a:p>
        </p:txBody>
      </p:sp>
      <p:sp>
        <p:nvSpPr>
          <p:cNvPr id="35855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33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4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8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36869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6870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36871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36872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6873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36874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36875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6876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36877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077200" cy="914400"/>
          </a:xfrm>
          <a:ln/>
        </p:spPr>
        <p:txBody>
          <a:bodyPr rIns="132080"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A—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Accessibilità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878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 marL="39688" indent="0" algn="ctr">
              <a:buFont typeface="Wingdings" charset="2"/>
              <a:buNone/>
            </a:pPr>
            <a:endParaRPr lang="en-US" sz="2400" dirty="0"/>
          </a:p>
          <a:p>
            <a:pPr marL="39688" indent="0" algn="ctr">
              <a:buFont typeface="Wingdings" charset="2"/>
              <a:buNone/>
            </a:pPr>
            <a:r>
              <a:rPr lang="en-US" sz="2400" dirty="0"/>
              <a:t>Con </a:t>
            </a:r>
            <a:r>
              <a:rPr lang="en-US" sz="2400" dirty="0" err="1"/>
              <a:t>quale</a:t>
            </a:r>
            <a:r>
              <a:rPr lang="en-US" sz="2400" dirty="0"/>
              <a:t> </a:t>
            </a:r>
            <a:r>
              <a:rPr lang="en-US" sz="2400" dirty="0" err="1"/>
              <a:t>facilità</a:t>
            </a:r>
            <a:r>
              <a:rPr lang="en-US" sz="2400" dirty="0"/>
              <a:t> un </a:t>
            </a:r>
            <a:r>
              <a:rPr lang="en-US" sz="2400" dirty="0" err="1"/>
              <a:t>aggressore</a:t>
            </a:r>
            <a:r>
              <a:rPr lang="en-US" sz="2400" dirty="0"/>
              <a:t> </a:t>
            </a:r>
            <a:r>
              <a:rPr lang="en-US" sz="2400" dirty="0" err="1"/>
              <a:t>può</a:t>
            </a:r>
            <a:r>
              <a:rPr lang="en-US" sz="2400" dirty="0"/>
              <a:t> </a:t>
            </a:r>
            <a:r>
              <a:rPr lang="en-US" sz="2400" dirty="0" err="1"/>
              <a:t>conoscere</a:t>
            </a:r>
            <a:r>
              <a:rPr lang="en-US" sz="2400" dirty="0"/>
              <a:t> e </a:t>
            </a:r>
            <a:r>
              <a:rPr lang="en-US" sz="2400" dirty="0" err="1"/>
              <a:t>raggiungere</a:t>
            </a:r>
            <a:r>
              <a:rPr lang="en-US" sz="2400" dirty="0"/>
              <a:t> </a:t>
            </a:r>
            <a:r>
              <a:rPr lang="en-US" sz="2400" dirty="0" err="1"/>
              <a:t>l’obiettivo</a:t>
            </a:r>
            <a:r>
              <a:rPr lang="en-US" sz="2400" dirty="0"/>
              <a:t> del </a:t>
            </a:r>
            <a:r>
              <a:rPr lang="en-US" sz="2400" dirty="0" err="1"/>
              <a:t>suo</a:t>
            </a:r>
            <a:r>
              <a:rPr lang="en-US" sz="2400" dirty="0"/>
              <a:t> </a:t>
            </a:r>
            <a:r>
              <a:rPr lang="en-US" sz="2400" dirty="0" err="1"/>
              <a:t>attacco</a:t>
            </a:r>
            <a:r>
              <a:rPr lang="en-US" sz="2400" dirty="0"/>
              <a:t>?</a:t>
            </a:r>
          </a:p>
          <a:p>
            <a:pPr marL="39688" indent="0" algn="ctr">
              <a:buFont typeface="Wingdings" charset="2"/>
              <a:buNone/>
            </a:pPr>
            <a:endParaRPr lang="en-US" sz="2400" dirty="0"/>
          </a:p>
          <a:p>
            <a:pPr marL="39688" indent="0" algn="ctr"/>
            <a:r>
              <a:rPr lang="en-US" sz="2400" dirty="0"/>
              <a:t> </a:t>
            </a:r>
            <a:r>
              <a:rPr lang="en-US" sz="2400" dirty="0" err="1"/>
              <a:t>Disponibilità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informazioni</a:t>
            </a:r>
            <a:r>
              <a:rPr lang="en-US" sz="2400" dirty="0"/>
              <a:t> </a:t>
            </a:r>
          </a:p>
          <a:p>
            <a:pPr marL="39688" indent="0"/>
            <a:endParaRPr lang="en-US" sz="2400" dirty="0"/>
          </a:p>
          <a:p>
            <a:pPr marL="39688" indent="0" algn="ctr"/>
            <a:r>
              <a:rPr lang="en-US" sz="2400" dirty="0" err="1"/>
              <a:t>Barriere</a:t>
            </a:r>
            <a:r>
              <a:rPr lang="en-US" sz="2400" dirty="0"/>
              <a:t> </a:t>
            </a:r>
            <a:r>
              <a:rPr lang="en-US" sz="2400" dirty="0" err="1"/>
              <a:t>fisiche</a:t>
            </a:r>
            <a:r>
              <a:rPr lang="en-US" sz="2400" dirty="0"/>
              <a:t> o </a:t>
            </a:r>
            <a:r>
              <a:rPr lang="en-US" sz="2400" dirty="0" err="1"/>
              <a:t>umane</a:t>
            </a:r>
            <a:endParaRPr lang="en-US" sz="2400" dirty="0"/>
          </a:p>
        </p:txBody>
      </p:sp>
      <p:sp>
        <p:nvSpPr>
          <p:cNvPr id="36879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34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8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8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2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37893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7894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37895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37896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7897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37898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37899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7900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37901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077200" cy="914400"/>
          </a:xfrm>
          <a:ln/>
        </p:spPr>
        <p:txBody>
          <a:bodyPr rIns="132080"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R—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Ripresa</a:t>
            </a:r>
            <a:r>
              <a:rPr lang="en-US" dirty="0"/>
              <a:t> </a:t>
            </a:r>
          </a:p>
        </p:txBody>
      </p:sp>
      <p:sp>
        <p:nvSpPr>
          <p:cNvPr id="37902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 marL="39688" indent="0" algn="ctr">
              <a:buFont typeface="Wingdings" charset="2"/>
              <a:buNone/>
            </a:pPr>
            <a:endParaRPr lang="en-US" sz="2400" dirty="0"/>
          </a:p>
          <a:p>
            <a:pPr marL="39688" indent="0" algn="ctr">
              <a:buFont typeface="Wingdings" charset="2"/>
              <a:buNone/>
            </a:pPr>
            <a:r>
              <a:rPr lang="en-US" sz="2400" dirty="0" err="1"/>
              <a:t>Quante</a:t>
            </a:r>
            <a:r>
              <a:rPr lang="en-US" sz="2400" dirty="0"/>
              <a:t> tempo </a:t>
            </a:r>
            <a:r>
              <a:rPr lang="en-US" sz="2400" dirty="0" err="1"/>
              <a:t>ci</a:t>
            </a:r>
            <a:r>
              <a:rPr lang="en-US" sz="2400" dirty="0"/>
              <a:t> </a:t>
            </a:r>
            <a:r>
              <a:rPr lang="en-US" sz="2400" dirty="0" err="1"/>
              <a:t>vuole</a:t>
            </a:r>
            <a:r>
              <a:rPr lang="en-US" sz="2400" dirty="0"/>
              <a:t> per </a:t>
            </a:r>
            <a:r>
              <a:rPr lang="en-US" sz="2400" dirty="0" err="1"/>
              <a:t>superare</a:t>
            </a:r>
            <a:r>
              <a:rPr lang="en-US" sz="2400" dirty="0"/>
              <a:t> e </a:t>
            </a:r>
            <a:r>
              <a:rPr lang="en-US" sz="2400" dirty="0" err="1"/>
              <a:t>recuperare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danno</a:t>
            </a:r>
            <a:r>
              <a:rPr lang="en-US" sz="2400" dirty="0"/>
              <a:t>?</a:t>
            </a:r>
          </a:p>
          <a:p>
            <a:pPr marL="39688" indent="0" algn="ctr"/>
            <a:endParaRPr lang="en-US" sz="2400" dirty="0"/>
          </a:p>
          <a:p>
            <a:pPr marL="39688" indent="0" algn="ctr"/>
            <a:r>
              <a:rPr lang="en-US" sz="2400" dirty="0" err="1"/>
              <a:t>Danno</a:t>
            </a:r>
            <a:r>
              <a:rPr lang="en-US" sz="2400" dirty="0"/>
              <a:t> </a:t>
            </a:r>
            <a:r>
              <a:rPr lang="en-US" sz="2400" dirty="0" err="1"/>
              <a:t>fisico</a:t>
            </a:r>
            <a:r>
              <a:rPr lang="en-US" sz="2400" dirty="0"/>
              <a:t> </a:t>
            </a:r>
            <a:r>
              <a:rPr lang="en-US" sz="2400" dirty="0" err="1"/>
              <a:t>ed</a:t>
            </a:r>
            <a:r>
              <a:rPr lang="en-US" sz="2400" dirty="0"/>
              <a:t> </a:t>
            </a:r>
            <a:r>
              <a:rPr lang="en-US" sz="2400" dirty="0" err="1"/>
              <a:t>economico</a:t>
            </a:r>
            <a:endParaRPr lang="en-US" sz="2400" dirty="0"/>
          </a:p>
          <a:p>
            <a:pPr marL="39688" indent="0" algn="ctr"/>
            <a:r>
              <a:rPr lang="en-US" sz="2400" dirty="0" err="1"/>
              <a:t>Danno</a:t>
            </a:r>
            <a:r>
              <a:rPr lang="en-US" sz="2400" dirty="0"/>
              <a:t> </a:t>
            </a:r>
            <a:r>
              <a:rPr lang="en-US" sz="2400" dirty="0" err="1"/>
              <a:t>psicologico</a:t>
            </a:r>
            <a:endParaRPr lang="en-US" sz="2400" dirty="0"/>
          </a:p>
        </p:txBody>
      </p:sp>
      <p:sp>
        <p:nvSpPr>
          <p:cNvPr id="37903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2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6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38917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8918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38919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38920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8921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38922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38923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8924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38925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077200" cy="914400"/>
          </a:xfrm>
          <a:ln/>
        </p:spPr>
        <p:txBody>
          <a:bodyPr rIns="132080"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V—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Vulnerabilità</a:t>
            </a:r>
            <a:r>
              <a:rPr lang="en-US" dirty="0"/>
              <a:t> </a:t>
            </a:r>
          </a:p>
        </p:txBody>
      </p:sp>
      <p:sp>
        <p:nvSpPr>
          <p:cNvPr id="38926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 marL="39688" indent="0" algn="ctr">
              <a:buFont typeface="Wingdings" charset="2"/>
              <a:buNone/>
            </a:pPr>
            <a:endParaRPr lang="en-US" sz="2400" dirty="0"/>
          </a:p>
          <a:p>
            <a:pPr marL="39688" indent="0" algn="ctr">
              <a:buFont typeface="Wingdings" charset="2"/>
              <a:buNone/>
            </a:pPr>
            <a:r>
              <a:rPr lang="en-US" sz="2400" dirty="0"/>
              <a:t>Con </a:t>
            </a:r>
            <a:r>
              <a:rPr lang="en-US" sz="2400" dirty="0" err="1"/>
              <a:t>quale</a:t>
            </a:r>
            <a:r>
              <a:rPr lang="en-US" sz="2400" dirty="0"/>
              <a:t> </a:t>
            </a:r>
            <a:r>
              <a:rPr lang="en-US" sz="2400" dirty="0" err="1"/>
              <a:t>facilità</a:t>
            </a:r>
            <a:r>
              <a:rPr lang="en-US" sz="2400" dirty="0"/>
              <a:t> </a:t>
            </a:r>
            <a:r>
              <a:rPr lang="en-US" sz="2400" dirty="0" err="1"/>
              <a:t>l’aggressore</a:t>
            </a:r>
            <a:r>
              <a:rPr lang="en-US" sz="2400" dirty="0"/>
              <a:t> </a:t>
            </a:r>
            <a:r>
              <a:rPr lang="en-US" sz="2400" dirty="0" err="1"/>
              <a:t>può</a:t>
            </a:r>
            <a:r>
              <a:rPr lang="en-US" sz="2400" dirty="0"/>
              <a:t> </a:t>
            </a:r>
            <a:r>
              <a:rPr lang="en-US" sz="2400" dirty="0" err="1"/>
              <a:t>ottenere</a:t>
            </a:r>
            <a:r>
              <a:rPr lang="en-US" sz="2400" dirty="0"/>
              <a:t> </a:t>
            </a:r>
            <a:r>
              <a:rPr lang="en-US" sz="2400" dirty="0" err="1"/>
              <a:t>l’effetto</a:t>
            </a:r>
            <a:r>
              <a:rPr lang="en-US" sz="2400" dirty="0"/>
              <a:t> </a:t>
            </a:r>
            <a:r>
              <a:rPr lang="en-US" sz="2400" dirty="0" err="1"/>
              <a:t>desiderato</a:t>
            </a:r>
            <a:r>
              <a:rPr lang="en-US" sz="2400" dirty="0"/>
              <a:t>?</a:t>
            </a:r>
          </a:p>
          <a:p>
            <a:pPr marL="39688" indent="0" algn="ctr">
              <a:buFont typeface="Wingdings" charset="2"/>
              <a:buNone/>
            </a:pPr>
            <a:endParaRPr lang="en-US" sz="2400" dirty="0"/>
          </a:p>
          <a:p>
            <a:pPr marL="39688" indent="0" algn="ctr"/>
            <a:r>
              <a:rPr lang="en-US" sz="2400" dirty="0" err="1"/>
              <a:t>Sistemi</a:t>
            </a:r>
            <a:r>
              <a:rPr lang="en-US" sz="2400" dirty="0"/>
              <a:t> di </a:t>
            </a:r>
            <a:r>
              <a:rPr lang="en-US" sz="2400" dirty="0" err="1"/>
              <a:t>allarme</a:t>
            </a:r>
            <a:r>
              <a:rPr lang="en-US" sz="2400" dirty="0"/>
              <a:t> e </a:t>
            </a:r>
            <a:r>
              <a:rPr lang="en-US" sz="2400" dirty="0" err="1"/>
              <a:t>servizio</a:t>
            </a:r>
            <a:r>
              <a:rPr lang="en-US" sz="2400" dirty="0"/>
              <a:t> di </a:t>
            </a:r>
            <a:r>
              <a:rPr lang="en-US" sz="2400" dirty="0" err="1"/>
              <a:t>sorveglianza</a:t>
            </a:r>
            <a:r>
              <a:rPr lang="en-US" sz="2400" dirty="0"/>
              <a:t> </a:t>
            </a:r>
            <a:r>
              <a:rPr lang="en-US" sz="2400" dirty="0" err="1"/>
              <a:t>all’ingresso</a:t>
            </a:r>
            <a:r>
              <a:rPr lang="en-US" sz="2400" dirty="0"/>
              <a:t> </a:t>
            </a:r>
            <a:r>
              <a:rPr lang="en-US" sz="2400" dirty="0" err="1"/>
              <a:t>dello</a:t>
            </a:r>
            <a:r>
              <a:rPr lang="en-US" sz="2400" dirty="0"/>
              <a:t> </a:t>
            </a:r>
            <a:r>
              <a:rPr lang="en-US" sz="2400" dirty="0" err="1"/>
              <a:t>stabilimento</a:t>
            </a:r>
            <a:endParaRPr lang="en-US" sz="2400" dirty="0"/>
          </a:p>
          <a:p>
            <a:pPr marL="39688" indent="0" algn="ctr"/>
            <a:r>
              <a:rPr lang="en-US" sz="2400" dirty="0" err="1"/>
              <a:t>Dispositivi</a:t>
            </a:r>
            <a:r>
              <a:rPr lang="en-US" sz="2400" dirty="0"/>
              <a:t> di </a:t>
            </a:r>
            <a:r>
              <a:rPr lang="en-US" sz="2400" dirty="0" err="1"/>
              <a:t>sicurezza</a:t>
            </a:r>
            <a:r>
              <a:rPr lang="en-US" sz="2400" dirty="0"/>
              <a:t> </a:t>
            </a:r>
            <a:r>
              <a:rPr lang="en-US" sz="2400" dirty="0" err="1"/>
              <a:t>all’interno</a:t>
            </a:r>
            <a:r>
              <a:rPr lang="en-US" sz="2400" dirty="0"/>
              <a:t> </a:t>
            </a:r>
            <a:r>
              <a:rPr lang="en-US" sz="2400" dirty="0" err="1"/>
              <a:t>dello</a:t>
            </a:r>
            <a:r>
              <a:rPr lang="en-US" sz="2400" dirty="0"/>
              <a:t> </a:t>
            </a:r>
            <a:r>
              <a:rPr lang="en-US" sz="2400" dirty="0" err="1"/>
              <a:t>stabilimento</a:t>
            </a:r>
            <a:endParaRPr lang="en-US" sz="2400" dirty="0"/>
          </a:p>
        </p:txBody>
      </p:sp>
      <p:sp>
        <p:nvSpPr>
          <p:cNvPr id="38927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36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6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40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39941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9942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39943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39944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9945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39946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39947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9948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39949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077200" cy="914400"/>
          </a:xfrm>
          <a:ln/>
        </p:spPr>
        <p:txBody>
          <a:bodyPr rIns="132080"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E—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Effetto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950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 marL="39688" indent="0" algn="ctr">
              <a:buFont typeface="Wingdings" charset="2"/>
              <a:buNone/>
            </a:pPr>
            <a:endParaRPr lang="en-US" sz="2400" dirty="0"/>
          </a:p>
          <a:p>
            <a:pPr marL="39688" indent="0" algn="ctr">
              <a:buFont typeface="Wingdings" charset="2"/>
              <a:buNone/>
            </a:pPr>
            <a:r>
              <a:rPr lang="en-US" sz="2400" dirty="0" err="1"/>
              <a:t>Quanto</a:t>
            </a:r>
            <a:r>
              <a:rPr lang="en-US" sz="2400" dirty="0"/>
              <a:t> è </a:t>
            </a:r>
            <a:r>
              <a:rPr lang="en-US" sz="2400" dirty="0" err="1"/>
              <a:t>danneggiata</a:t>
            </a:r>
            <a:r>
              <a:rPr lang="en-US" sz="2400" dirty="0"/>
              <a:t> (in </a:t>
            </a:r>
            <a:r>
              <a:rPr lang="en-US" sz="2400" dirty="0" err="1"/>
              <a:t>percentuale</a:t>
            </a:r>
            <a:r>
              <a:rPr lang="en-US" sz="2400" dirty="0"/>
              <a:t>) la </a:t>
            </a:r>
            <a:r>
              <a:rPr lang="en-US" sz="2400" dirty="0" err="1"/>
              <a:t>tua</a:t>
            </a:r>
            <a:r>
              <a:rPr lang="en-US" sz="2400" dirty="0"/>
              <a:t> </a:t>
            </a:r>
            <a:r>
              <a:rPr lang="en-US" sz="2400" dirty="0" err="1"/>
              <a:t>produttività</a:t>
            </a:r>
            <a:r>
              <a:rPr lang="en-US" sz="2400" dirty="0"/>
              <a:t>?</a:t>
            </a:r>
          </a:p>
          <a:p>
            <a:pPr marL="39688" indent="0" algn="ctr">
              <a:buFont typeface="Wingdings" charset="2"/>
              <a:buNone/>
            </a:pPr>
            <a:endParaRPr lang="en-US" sz="2400" dirty="0"/>
          </a:p>
          <a:p>
            <a:pPr marL="39688" indent="0" algn="ctr"/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linea</a:t>
            </a:r>
            <a:r>
              <a:rPr lang="en-US" sz="2400" dirty="0"/>
              <a:t> o un </a:t>
            </a:r>
            <a:r>
              <a:rPr lang="en-US" sz="2400" dirty="0" err="1"/>
              <a:t>impianto</a:t>
            </a:r>
            <a:endParaRPr lang="en-US" sz="2400" dirty="0"/>
          </a:p>
          <a:p>
            <a:pPr marL="39688" indent="0" algn="ctr"/>
            <a:r>
              <a:rPr lang="en-US" sz="2400" dirty="0"/>
              <a:t>Un </a:t>
            </a:r>
            <a:r>
              <a:rPr lang="en-US" sz="2400" dirty="0" err="1"/>
              <a:t>prodotto</a:t>
            </a:r>
            <a:r>
              <a:rPr lang="en-US" sz="2400" dirty="0"/>
              <a:t> o </a:t>
            </a:r>
            <a:r>
              <a:rPr lang="en-US" sz="2400" dirty="0" err="1"/>
              <a:t>tutti</a:t>
            </a:r>
            <a:r>
              <a:rPr lang="en-US" sz="2400" dirty="0"/>
              <a:t> i </a:t>
            </a:r>
            <a:r>
              <a:rPr lang="en-US" sz="2400" dirty="0" err="1"/>
              <a:t>prodotti</a:t>
            </a:r>
            <a:endParaRPr lang="en-US" sz="2400" dirty="0"/>
          </a:p>
          <a:p>
            <a:pPr marL="39688" indent="0" algn="ctr"/>
            <a:r>
              <a:rPr lang="en-US" sz="2400" dirty="0"/>
              <a:t>Un </a:t>
            </a:r>
            <a:r>
              <a:rPr lang="en-US" sz="2400" dirty="0" err="1"/>
              <a:t>cliente</a:t>
            </a:r>
            <a:r>
              <a:rPr lang="en-US" sz="2400" dirty="0"/>
              <a:t> o un </a:t>
            </a:r>
            <a:r>
              <a:rPr lang="en-US" sz="2400" dirty="0" err="1"/>
              <a:t>gruppo</a:t>
            </a:r>
            <a:r>
              <a:rPr lang="en-US" sz="2400" dirty="0"/>
              <a:t> di </a:t>
            </a:r>
            <a:r>
              <a:rPr lang="en-US" sz="2400" dirty="0" err="1"/>
              <a:t>clienti</a:t>
            </a:r>
            <a:endParaRPr lang="en-US" sz="2400" dirty="0"/>
          </a:p>
        </p:txBody>
      </p:sp>
      <p:sp>
        <p:nvSpPr>
          <p:cNvPr id="39951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37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9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9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0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4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40965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0966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40968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0969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40970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40971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0972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40973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077200" cy="914400"/>
          </a:xfrm>
          <a:ln/>
        </p:spPr>
        <p:txBody>
          <a:bodyPr rIns="132080"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R—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Riconoscibilità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974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 marL="39688" indent="0" algn="ctr">
              <a:buFont typeface="Wingdings" charset="2"/>
              <a:buNone/>
            </a:pPr>
            <a:endParaRPr lang="en-US" sz="2400" dirty="0"/>
          </a:p>
          <a:p>
            <a:pPr marL="39688" indent="0" algn="ctr">
              <a:buFont typeface="Wingdings" charset="2"/>
              <a:buNone/>
            </a:pPr>
            <a:r>
              <a:rPr lang="en-US" sz="2400" dirty="0"/>
              <a:t>Con </a:t>
            </a:r>
            <a:r>
              <a:rPr lang="en-US" sz="2400" dirty="0" err="1"/>
              <a:t>quale</a:t>
            </a:r>
            <a:r>
              <a:rPr lang="en-US" sz="2400" dirty="0"/>
              <a:t> </a:t>
            </a:r>
            <a:r>
              <a:rPr lang="en-US" sz="2400" dirty="0" err="1"/>
              <a:t>facilità</a:t>
            </a:r>
            <a:r>
              <a:rPr lang="en-US" sz="2400" dirty="0"/>
              <a:t> un </a:t>
            </a:r>
            <a:r>
              <a:rPr lang="en-US" sz="2400" dirty="0" err="1"/>
              <a:t>obiettivo</a:t>
            </a:r>
            <a:r>
              <a:rPr lang="en-US" sz="2400" dirty="0"/>
              <a:t> </a:t>
            </a:r>
            <a:r>
              <a:rPr lang="en-US" sz="2400" dirty="0" err="1"/>
              <a:t>può</a:t>
            </a:r>
            <a:r>
              <a:rPr lang="en-US" sz="2400" dirty="0"/>
              <a:t> </a:t>
            </a:r>
            <a:r>
              <a:rPr lang="en-US" sz="2400" dirty="0" err="1"/>
              <a:t>essere</a:t>
            </a:r>
            <a:r>
              <a:rPr lang="en-US" sz="2400" dirty="0"/>
              <a:t> </a:t>
            </a:r>
            <a:r>
              <a:rPr lang="en-US" sz="2400" dirty="0" err="1"/>
              <a:t>trovato</a:t>
            </a:r>
            <a:r>
              <a:rPr lang="en-US" sz="2400" dirty="0"/>
              <a:t> </a:t>
            </a:r>
            <a:r>
              <a:rPr lang="en-US" sz="2400" dirty="0" err="1"/>
              <a:t>ed</a:t>
            </a:r>
            <a:r>
              <a:rPr lang="en-US" sz="2400" dirty="0"/>
              <a:t> </a:t>
            </a:r>
            <a:r>
              <a:rPr lang="en-US" sz="2400" dirty="0" err="1"/>
              <a:t>attaccato</a:t>
            </a:r>
            <a:r>
              <a:rPr lang="en-US" sz="2400" dirty="0"/>
              <a:t>? </a:t>
            </a:r>
          </a:p>
          <a:p>
            <a:pPr marL="39688" indent="0" algn="ctr">
              <a:buFont typeface="Wingdings" charset="2"/>
              <a:buNone/>
            </a:pPr>
            <a:endParaRPr lang="en-US" sz="2400" dirty="0"/>
          </a:p>
          <a:p>
            <a:pPr marL="39688" indent="0" algn="ctr"/>
            <a:r>
              <a:rPr lang="en-US" sz="2400" dirty="0" err="1"/>
              <a:t>L’ambiente</a:t>
            </a:r>
            <a:r>
              <a:rPr lang="en-US" sz="2400" dirty="0"/>
              <a:t> </a:t>
            </a:r>
            <a:r>
              <a:rPr lang="en-US" sz="2400" dirty="0" err="1"/>
              <a:t>circostante</a:t>
            </a:r>
            <a:r>
              <a:rPr lang="en-US" sz="2400" dirty="0"/>
              <a:t> </a:t>
            </a:r>
            <a:r>
              <a:rPr lang="en-US" sz="2400" dirty="0" err="1"/>
              <a:t>rende</a:t>
            </a:r>
            <a:r>
              <a:rPr lang="en-US" sz="2400" dirty="0"/>
              <a:t> </a:t>
            </a:r>
            <a:r>
              <a:rPr lang="en-US" sz="2400" dirty="0" err="1"/>
              <a:t>riconoscibile</a:t>
            </a:r>
            <a:r>
              <a:rPr lang="en-US" sz="2400" dirty="0"/>
              <a:t> </a:t>
            </a:r>
            <a:r>
              <a:rPr lang="en-US" sz="2400" dirty="0" err="1"/>
              <a:t>l’obiettivo</a:t>
            </a:r>
            <a:endParaRPr lang="en-US" sz="2400" dirty="0"/>
          </a:p>
          <a:p>
            <a:pPr marL="39688" indent="0" algn="ctr"/>
            <a:r>
              <a:rPr lang="en-US" sz="2400" dirty="0"/>
              <a:t>Fare </a:t>
            </a:r>
            <a:r>
              <a:rPr lang="en-US" sz="2400" dirty="0" err="1"/>
              <a:t>attenzione</a:t>
            </a:r>
            <a:r>
              <a:rPr lang="en-US" sz="2400" dirty="0"/>
              <a:t> a </a:t>
            </a:r>
            <a:r>
              <a:rPr lang="en-US" sz="2400" dirty="0" err="1"/>
              <a:t>quello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accade</a:t>
            </a:r>
            <a:r>
              <a:rPr lang="en-US" sz="2400" dirty="0"/>
              <a:t> </a:t>
            </a:r>
            <a:r>
              <a:rPr lang="en-US" sz="2400" dirty="0" err="1"/>
              <a:t>attorno</a:t>
            </a:r>
            <a:r>
              <a:rPr lang="en-US" sz="2400" dirty="0"/>
              <a:t> </a:t>
            </a:r>
            <a:r>
              <a:rPr lang="en-US" sz="2400" dirty="0" err="1"/>
              <a:t>all’area</a:t>
            </a:r>
            <a:r>
              <a:rPr lang="en-US" sz="2400" dirty="0"/>
              <a:t> </a:t>
            </a:r>
            <a:r>
              <a:rPr lang="en-US" sz="2400" dirty="0" err="1"/>
              <a:t>dello</a:t>
            </a:r>
            <a:r>
              <a:rPr lang="en-US" sz="2400" dirty="0"/>
              <a:t> </a:t>
            </a:r>
            <a:r>
              <a:rPr lang="en-US" sz="2400" dirty="0" err="1"/>
              <a:t>stabilimento</a:t>
            </a:r>
            <a:r>
              <a:rPr lang="en-US" sz="2400" dirty="0"/>
              <a:t> (</a:t>
            </a:r>
            <a:r>
              <a:rPr lang="en-US" sz="2400" dirty="0" err="1"/>
              <a:t>scontenti</a:t>
            </a:r>
            <a:r>
              <a:rPr lang="en-US" sz="2400" dirty="0"/>
              <a:t> di </a:t>
            </a:r>
            <a:r>
              <a:rPr lang="en-US" sz="2400" dirty="0" err="1"/>
              <a:t>tipo</a:t>
            </a:r>
            <a:r>
              <a:rPr lang="en-US" sz="2400" dirty="0"/>
              <a:t> </a:t>
            </a:r>
            <a:r>
              <a:rPr lang="en-US" sz="2400" dirty="0" err="1"/>
              <a:t>sociale</a:t>
            </a:r>
            <a:r>
              <a:rPr lang="en-US" sz="2400" dirty="0"/>
              <a:t>, politico)</a:t>
            </a:r>
          </a:p>
          <a:p>
            <a:pPr marL="39688" indent="0" algn="ctr"/>
            <a:r>
              <a:rPr lang="en-US" sz="2400" dirty="0"/>
              <a:t>I </a:t>
            </a:r>
            <a:r>
              <a:rPr lang="en-US" sz="2400" dirty="0" err="1"/>
              <a:t>prodotti</a:t>
            </a:r>
            <a:r>
              <a:rPr lang="en-US" sz="2400" dirty="0"/>
              <a:t> </a:t>
            </a:r>
            <a:r>
              <a:rPr lang="en-US" sz="2400" dirty="0" err="1"/>
              <a:t>dello</a:t>
            </a:r>
            <a:r>
              <a:rPr lang="en-US" sz="2400" dirty="0"/>
              <a:t> </a:t>
            </a:r>
            <a:r>
              <a:rPr lang="en-US" sz="2400" dirty="0" err="1"/>
              <a:t>stabilimento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al </a:t>
            </a:r>
            <a:r>
              <a:rPr lang="en-US" sz="2400" dirty="0" err="1"/>
              <a:t>centro</a:t>
            </a:r>
            <a:r>
              <a:rPr lang="en-US" sz="2400" dirty="0"/>
              <a:t> di </a:t>
            </a:r>
            <a:r>
              <a:rPr lang="en-US" sz="2400" dirty="0" err="1"/>
              <a:t>dibattiti</a:t>
            </a:r>
            <a:r>
              <a:rPr lang="en-US" sz="2400" dirty="0"/>
              <a:t> e </a:t>
            </a:r>
            <a:r>
              <a:rPr lang="en-US" sz="2400" dirty="0" err="1"/>
              <a:t>discussioni</a:t>
            </a:r>
            <a:r>
              <a:rPr lang="en-US" sz="2400" dirty="0"/>
              <a:t>? (</a:t>
            </a:r>
            <a:r>
              <a:rPr lang="en-US" sz="2400" dirty="0" err="1"/>
              <a:t>es</a:t>
            </a:r>
            <a:r>
              <a:rPr lang="en-US" sz="2400" dirty="0"/>
              <a:t>: OGM).</a:t>
            </a:r>
          </a:p>
        </p:txBody>
      </p:sp>
      <p:sp>
        <p:nvSpPr>
          <p:cNvPr id="40975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8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41989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1990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41991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41992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1993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41995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1996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41997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8077200" cy="914400"/>
          </a:xfrm>
          <a:ln/>
        </p:spPr>
        <p:txBody>
          <a:bodyPr rIns="132080"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SHOCK</a:t>
            </a:r>
          </a:p>
        </p:txBody>
      </p:sp>
      <p:sp>
        <p:nvSpPr>
          <p:cNvPr id="41998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 marL="39688" indent="0" algn="ctr">
              <a:buFont typeface="Wingdings" charset="2"/>
              <a:buNone/>
            </a:pPr>
            <a:endParaRPr lang="en-US" sz="2400" dirty="0"/>
          </a:p>
          <a:p>
            <a:pPr marL="39688" indent="0" algn="ctr">
              <a:buFont typeface="Wingdings" charset="2"/>
              <a:buNone/>
            </a:pPr>
            <a:r>
              <a:rPr lang="en-US" sz="2400" dirty="0" err="1"/>
              <a:t>Quanto</a:t>
            </a:r>
            <a:r>
              <a:rPr lang="en-US" sz="2400" dirty="0"/>
              <a:t> è </a:t>
            </a:r>
            <a:r>
              <a:rPr lang="en-US" sz="2400" dirty="0" err="1"/>
              <a:t>vasto</a:t>
            </a:r>
            <a:r>
              <a:rPr lang="en-US" sz="2400" dirty="0"/>
              <a:t> </a:t>
            </a:r>
            <a:r>
              <a:rPr lang="en-US" sz="2400" dirty="0" err="1"/>
              <a:t>l’impatto</a:t>
            </a:r>
            <a:r>
              <a:rPr lang="en-US" sz="2400" dirty="0"/>
              <a:t> </a:t>
            </a:r>
            <a:r>
              <a:rPr lang="en-US" sz="2400" dirty="0" err="1"/>
              <a:t>dell’attacco</a:t>
            </a:r>
            <a:r>
              <a:rPr lang="en-US" sz="2400" dirty="0"/>
              <a:t> </a:t>
            </a:r>
            <a:r>
              <a:rPr lang="en-US" sz="2400" dirty="0" err="1"/>
              <a:t>sulla</a:t>
            </a:r>
            <a:r>
              <a:rPr lang="en-US" sz="2400" dirty="0"/>
              <a:t> </a:t>
            </a:r>
            <a:r>
              <a:rPr lang="en-US" sz="2400" dirty="0" err="1"/>
              <a:t>popolazione</a:t>
            </a:r>
            <a:r>
              <a:rPr lang="en-US" sz="2400" dirty="0"/>
              <a:t>?</a:t>
            </a:r>
          </a:p>
          <a:p>
            <a:pPr marL="39688" indent="0" algn="ctr">
              <a:buFont typeface="Wingdings" charset="2"/>
              <a:buNone/>
            </a:pPr>
            <a:endParaRPr lang="en-US" sz="2400" dirty="0"/>
          </a:p>
          <a:p>
            <a:pPr marL="39688" indent="0" algn="ctr"/>
            <a:r>
              <a:rPr lang="en-US" sz="2400" dirty="0"/>
              <a:t>Solo </a:t>
            </a:r>
            <a:r>
              <a:rPr lang="en-US" sz="2400" dirty="0" err="1"/>
              <a:t>dipendenti</a:t>
            </a:r>
            <a:r>
              <a:rPr lang="en-US" sz="2400" dirty="0"/>
              <a:t> </a:t>
            </a:r>
            <a:r>
              <a:rPr lang="en-US" sz="2400" dirty="0" err="1"/>
              <a:t>dello</a:t>
            </a:r>
            <a:r>
              <a:rPr lang="en-US" sz="2400" dirty="0"/>
              <a:t> </a:t>
            </a:r>
            <a:r>
              <a:rPr lang="en-US" sz="2400" dirty="0" err="1"/>
              <a:t>stabilimento</a:t>
            </a:r>
            <a:r>
              <a:rPr lang="en-US" sz="2400" dirty="0"/>
              <a:t>/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comunità</a:t>
            </a:r>
            <a:r>
              <a:rPr lang="en-US" sz="2400" dirty="0"/>
              <a:t>/</a:t>
            </a:r>
            <a:r>
              <a:rPr lang="en-US" sz="2400" dirty="0" err="1"/>
              <a:t>l’intera</a:t>
            </a:r>
            <a:r>
              <a:rPr lang="en-US" sz="2400" dirty="0"/>
              <a:t> </a:t>
            </a:r>
            <a:r>
              <a:rPr lang="en-US" sz="2400" dirty="0" err="1"/>
              <a:t>nazione</a:t>
            </a:r>
            <a:r>
              <a:rPr lang="en-US" sz="2400" dirty="0"/>
              <a:t> </a:t>
            </a:r>
          </a:p>
          <a:p>
            <a:pPr marL="39688" indent="0" algn="ctr"/>
            <a:r>
              <a:rPr lang="en-US" sz="2400" dirty="0"/>
              <a:t> </a:t>
            </a:r>
            <a:r>
              <a:rPr lang="en-US" sz="2400" dirty="0" err="1"/>
              <a:t>Impatto</a:t>
            </a:r>
            <a:r>
              <a:rPr lang="en-US" sz="2400" dirty="0"/>
              <a:t> </a:t>
            </a:r>
            <a:r>
              <a:rPr lang="en-US" sz="2400" dirty="0" err="1"/>
              <a:t>simbolico</a:t>
            </a:r>
            <a:r>
              <a:rPr lang="en-US" sz="2400" dirty="0"/>
              <a:t>/</a:t>
            </a:r>
            <a:r>
              <a:rPr lang="en-US" sz="2400" dirty="0" err="1"/>
              <a:t>impatto</a:t>
            </a:r>
            <a:r>
              <a:rPr lang="en-US" sz="2400" dirty="0"/>
              <a:t> </a:t>
            </a:r>
            <a:r>
              <a:rPr lang="en-US" sz="2400" dirty="0" err="1"/>
              <a:t>storico</a:t>
            </a:r>
            <a:endParaRPr lang="en-US" sz="2400" dirty="0"/>
          </a:p>
        </p:txBody>
      </p:sp>
      <p:sp>
        <p:nvSpPr>
          <p:cNvPr id="41999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39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/>
              <a:t>La </a:t>
            </a:r>
            <a:r>
              <a:rPr lang="en-US" sz="2400" dirty="0" err="1"/>
              <a:t>contaminazione</a:t>
            </a:r>
            <a:r>
              <a:rPr lang="en-US" sz="2400" dirty="0"/>
              <a:t> </a:t>
            </a:r>
            <a:r>
              <a:rPr lang="en-US" sz="2400" dirty="0" err="1"/>
              <a:t>intenzionale</a:t>
            </a:r>
            <a:r>
              <a:rPr lang="en-US" sz="2400" dirty="0"/>
              <a:t> di </a:t>
            </a:r>
            <a:r>
              <a:rPr lang="en-US" sz="2400" dirty="0" err="1"/>
              <a:t>alimenti</a:t>
            </a:r>
            <a:r>
              <a:rPr lang="en-US" sz="2400" dirty="0"/>
              <a:t> è </a:t>
            </a:r>
            <a:r>
              <a:rPr lang="en-US" sz="2400" dirty="0" err="1"/>
              <a:t>già</a:t>
            </a:r>
            <a:r>
              <a:rPr lang="en-US" sz="2400" dirty="0"/>
              <a:t> e </a:t>
            </a:r>
            <a:r>
              <a:rPr lang="en-US" sz="2400" dirty="0" err="1"/>
              <a:t>può</a:t>
            </a:r>
            <a:r>
              <a:rPr lang="en-US" sz="2400" dirty="0"/>
              <a:t> </a:t>
            </a:r>
            <a:r>
              <a:rPr lang="en-US" sz="2400" dirty="0" err="1"/>
              <a:t>ripresentarsi</a:t>
            </a:r>
            <a:r>
              <a:rPr lang="en-US" sz="2400" dirty="0"/>
              <a:t> </a:t>
            </a:r>
            <a:r>
              <a:rPr lang="en-US" sz="2400" dirty="0" err="1"/>
              <a:t>nuovamente</a:t>
            </a:r>
            <a:r>
              <a:rPr lang="en-US" sz="2400" dirty="0"/>
              <a:t>. </a:t>
            </a:r>
            <a:r>
              <a:rPr lang="en-US" sz="2400" dirty="0" err="1"/>
              <a:t>Alcuni</a:t>
            </a:r>
            <a:r>
              <a:rPr lang="en-US" sz="2400" dirty="0"/>
              <a:t> </a:t>
            </a:r>
            <a:r>
              <a:rPr lang="en-US" sz="2400" dirty="0" err="1"/>
              <a:t>esempi</a:t>
            </a:r>
            <a:r>
              <a:rPr lang="en-US" sz="2400" dirty="0"/>
              <a:t>:</a:t>
            </a:r>
          </a:p>
          <a:p>
            <a:pPr marL="782638" lvl="1"/>
            <a:r>
              <a:rPr lang="en-US" sz="2400" dirty="0" err="1"/>
              <a:t>Arance</a:t>
            </a:r>
            <a:r>
              <a:rPr lang="en-US" sz="2400" dirty="0"/>
              <a:t> con </a:t>
            </a:r>
            <a:r>
              <a:rPr lang="en-US" sz="2400" dirty="0" err="1"/>
              <a:t>mercurio</a:t>
            </a:r>
            <a:r>
              <a:rPr lang="en-US" sz="2400" dirty="0"/>
              <a:t>– </a:t>
            </a:r>
            <a:r>
              <a:rPr lang="en-US" sz="2400" dirty="0" err="1"/>
              <a:t>Israele</a:t>
            </a:r>
            <a:r>
              <a:rPr lang="en-US" sz="2400" dirty="0"/>
              <a:t>, 1978</a:t>
            </a:r>
          </a:p>
          <a:p>
            <a:pPr marL="782638" lvl="1"/>
            <a:r>
              <a:rPr lang="en-US" sz="2400" dirty="0" err="1"/>
              <a:t>Insalate</a:t>
            </a:r>
            <a:r>
              <a:rPr lang="en-US" sz="2400" dirty="0"/>
              <a:t> a buffet con  </a:t>
            </a:r>
            <a:r>
              <a:rPr lang="en-US" sz="2400" i="1" dirty="0"/>
              <a:t>Salmonella</a:t>
            </a:r>
            <a:r>
              <a:rPr lang="en-US" sz="2400" dirty="0"/>
              <a:t> – Oregon, 1984</a:t>
            </a:r>
          </a:p>
          <a:p>
            <a:pPr marL="782638" lvl="1"/>
            <a:r>
              <a:rPr lang="en-US" sz="2400" dirty="0"/>
              <a:t>Biscotti con </a:t>
            </a:r>
            <a:r>
              <a:rPr lang="en-US" sz="2400" dirty="0" err="1"/>
              <a:t>aghi</a:t>
            </a:r>
            <a:r>
              <a:rPr lang="en-US" sz="2400" dirty="0"/>
              <a:t>, St. Louis, 1984</a:t>
            </a:r>
          </a:p>
          <a:p>
            <a:pPr marL="782638" lvl="1"/>
            <a:r>
              <a:rPr lang="en-US" sz="2400" dirty="0"/>
              <a:t>Fast food </a:t>
            </a:r>
            <a:r>
              <a:rPr lang="en-US" sz="2400" dirty="0" err="1"/>
              <a:t>veleno</a:t>
            </a:r>
            <a:r>
              <a:rPr lang="en-US" sz="2400" dirty="0"/>
              <a:t> per </a:t>
            </a:r>
            <a:r>
              <a:rPr lang="en-US" sz="2400" dirty="0" err="1"/>
              <a:t>topi</a:t>
            </a:r>
            <a:r>
              <a:rPr lang="en-US" sz="2400" dirty="0"/>
              <a:t>,  </a:t>
            </a:r>
            <a:r>
              <a:rPr lang="en-US" sz="2400" dirty="0" err="1"/>
              <a:t>Cina</a:t>
            </a:r>
            <a:r>
              <a:rPr lang="en-US" sz="2400" dirty="0"/>
              <a:t>, 2002</a:t>
            </a:r>
          </a:p>
          <a:p>
            <a:pPr marL="782638" lvl="1"/>
            <a:r>
              <a:rPr lang="en-US" sz="2400" dirty="0"/>
              <a:t>Carne </a:t>
            </a:r>
            <a:r>
              <a:rPr lang="en-US" sz="2400" dirty="0" err="1"/>
              <a:t>tritata</a:t>
            </a:r>
            <a:r>
              <a:rPr lang="en-US" sz="2400" dirty="0"/>
              <a:t> con </a:t>
            </a:r>
            <a:r>
              <a:rPr lang="en-US" sz="2400" dirty="0" err="1"/>
              <a:t>nicotina</a:t>
            </a:r>
            <a:r>
              <a:rPr lang="en-US" sz="2400" dirty="0"/>
              <a:t> – Michigan, 2003</a:t>
            </a:r>
          </a:p>
        </p:txBody>
      </p:sp>
      <p:sp>
        <p:nvSpPr>
          <p:cNvPr id="6159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6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6157" name="Rectangle 13"/>
          <p:cNvSpPr>
            <a:spLocks noGrp="1" noChangeArrowheads="1"/>
          </p:cNvSpPr>
          <p:nvPr>
            <p:ph type="title"/>
          </p:nvPr>
        </p:nvSpPr>
        <p:spPr>
          <a:xfrm>
            <a:off x="533400" y="980728"/>
            <a:ext cx="86106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Perchè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ci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si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occupa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di Food Defense? 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2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43013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3014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43015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43016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3017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43018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43019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3020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43021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Discutiamo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022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 err="1"/>
              <a:t>Quali</a:t>
            </a:r>
            <a:r>
              <a:rPr lang="en-US" sz="2400" dirty="0"/>
              <a:t> </a:t>
            </a:r>
            <a:r>
              <a:rPr lang="en-US" sz="2400" dirty="0" err="1"/>
              <a:t>vantaggi</a:t>
            </a:r>
            <a:r>
              <a:rPr lang="en-US" sz="2400" dirty="0"/>
              <a:t> e </a:t>
            </a:r>
            <a:r>
              <a:rPr lang="en-US" sz="2400" dirty="0" err="1"/>
              <a:t>svantaggi</a:t>
            </a:r>
            <a:r>
              <a:rPr lang="en-US" sz="2400" dirty="0"/>
              <a:t> </a:t>
            </a:r>
            <a:r>
              <a:rPr lang="en-US" sz="2400" dirty="0" err="1"/>
              <a:t>trovi</a:t>
            </a:r>
            <a:r>
              <a:rPr lang="en-US" sz="2400" dirty="0"/>
              <a:t> </a:t>
            </a:r>
            <a:r>
              <a:rPr lang="en-US" sz="2400" dirty="0" err="1"/>
              <a:t>nel</a:t>
            </a:r>
            <a:r>
              <a:rPr lang="en-US" sz="2400" dirty="0"/>
              <a:t> </a:t>
            </a:r>
            <a:r>
              <a:rPr lang="en-US" sz="2400" dirty="0" err="1"/>
              <a:t>metodo</a:t>
            </a:r>
            <a:r>
              <a:rPr lang="en-US" sz="2400" dirty="0"/>
              <a:t> CARVER? </a:t>
            </a:r>
          </a:p>
        </p:txBody>
      </p:sp>
      <p:sp>
        <p:nvSpPr>
          <p:cNvPr id="43023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40</a:t>
            </a:r>
          </a:p>
        </p:txBody>
      </p:sp>
      <p:pic>
        <p:nvPicPr>
          <p:cNvPr id="43024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212976"/>
            <a:ext cx="2920058" cy="2880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6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44037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4038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44039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44040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4041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44042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44043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4044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44045" name="Rectangle 13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41</a:t>
            </a:r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Guida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CARVER + SHOCK</a:t>
            </a:r>
          </a:p>
        </p:txBody>
      </p:sp>
      <p:sp>
        <p:nvSpPr>
          <p:cNvPr id="44047" name="Rectangle 15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 marL="39688" lvl="2" indent="-39688" algn="ctr">
              <a:buFont typeface="Arial" charset="0"/>
              <a:buNone/>
            </a:pPr>
            <a:endParaRPr lang="en-US" dirty="0"/>
          </a:p>
          <a:p>
            <a:pPr marL="39688" lvl="2" indent="-39688" algn="ctr">
              <a:buFont typeface="Arial" charset="0"/>
              <a:buNone/>
            </a:pPr>
            <a:r>
              <a:rPr lang="en-US" dirty="0"/>
              <a:t> Il CARVER + Shock </a:t>
            </a:r>
          </a:p>
          <a:p>
            <a:pPr marL="39688" lvl="2" indent="-39688" algn="ctr">
              <a:buFont typeface="Arial" charset="0"/>
              <a:buNone/>
            </a:pPr>
            <a:endParaRPr lang="en-US" dirty="0"/>
          </a:p>
          <a:p>
            <a:pPr marL="39688" lvl="2" indent="-39688" algn="ctr">
              <a:buFont typeface="Arial" charset="0"/>
              <a:buNone/>
            </a:pPr>
            <a:r>
              <a:rPr lang="en-US" dirty="0"/>
              <a:t> </a:t>
            </a:r>
          </a:p>
          <a:p>
            <a:pPr marL="39688" lvl="2" indent="-39688" algn="ctr">
              <a:buFont typeface="Arial" charset="0"/>
              <a:buNone/>
            </a:pPr>
            <a:r>
              <a:rPr lang="en-US" u="sng" dirty="0">
                <a:solidFill>
                  <a:srgbClr val="009999"/>
                </a:solidFill>
                <a:hlinkClick r:id="rId2"/>
              </a:rPr>
              <a:t>http://www.fsis.usda.gov/PDF/CARVER.pdf</a:t>
            </a:r>
            <a:endParaRPr lang="en-US" u="sng" dirty="0">
              <a:solidFill>
                <a:srgbClr val="0099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 build="p" bldLvl="5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60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45061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5062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45063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45064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5065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45066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45067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5068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45069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Usare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il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Sofware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CARVER + SHOCK </a:t>
            </a:r>
          </a:p>
        </p:txBody>
      </p:sp>
      <p:sp>
        <p:nvSpPr>
          <p:cNvPr id="45070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/>
              <a:t>Step 1: </a:t>
            </a:r>
            <a:r>
              <a:rPr lang="en-US" sz="2400" dirty="0" err="1"/>
              <a:t>Scarica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software </a:t>
            </a:r>
            <a:r>
              <a:rPr lang="en-US" sz="2400" dirty="0" err="1"/>
              <a:t>gratuito</a:t>
            </a:r>
            <a:r>
              <a:rPr lang="en-US" sz="2400" dirty="0"/>
              <a:t>: </a:t>
            </a:r>
            <a:r>
              <a:rPr lang="en-US" sz="2400" u="sng" dirty="0">
                <a:solidFill>
                  <a:srgbClr val="00FFFF"/>
                </a:solidFill>
                <a:hlinkClick r:id="rId2"/>
              </a:rPr>
              <a:t>http://www.fda.gov/Food/FoodDefense/ToolsResources/ucm295900.htm</a:t>
            </a:r>
            <a:r>
              <a:rPr lang="en-US" sz="2400" u="sng" dirty="0">
                <a:hlinkClick r:id="rId2"/>
              </a:rPr>
              <a:t> </a:t>
            </a:r>
            <a:endParaRPr lang="en-US" sz="2400" u="sng" dirty="0"/>
          </a:p>
          <a:p>
            <a:endParaRPr lang="en-US" sz="2400" u="sng" dirty="0"/>
          </a:p>
          <a:p>
            <a:r>
              <a:rPr lang="en-US" sz="2400" dirty="0"/>
              <a:t>Step 2: </a:t>
            </a:r>
            <a:r>
              <a:rPr lang="en-US" sz="2400" dirty="0" err="1"/>
              <a:t>Inserisci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tuo</a:t>
            </a:r>
            <a:r>
              <a:rPr lang="en-US" sz="2400" dirty="0"/>
              <a:t> </a:t>
            </a:r>
            <a:r>
              <a:rPr lang="en-US" sz="2400" dirty="0" err="1"/>
              <a:t>diagramma</a:t>
            </a:r>
            <a:r>
              <a:rPr lang="en-US" sz="2400" dirty="0"/>
              <a:t> di </a:t>
            </a:r>
            <a:r>
              <a:rPr lang="en-US" sz="2400" dirty="0" err="1"/>
              <a:t>flusso</a:t>
            </a:r>
            <a:r>
              <a:rPr lang="en-US" sz="2400" dirty="0"/>
              <a:t> del </a:t>
            </a:r>
            <a:r>
              <a:rPr lang="en-US" sz="2400" dirty="0" err="1"/>
              <a:t>processo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Step 3: </a:t>
            </a:r>
            <a:r>
              <a:rPr lang="en-US" sz="2400" dirty="0" err="1"/>
              <a:t>Rispondi</a:t>
            </a:r>
            <a:r>
              <a:rPr lang="en-US" sz="2400" dirty="0"/>
              <a:t> a 50 </a:t>
            </a:r>
            <a:r>
              <a:rPr lang="en-US" sz="2400" dirty="0" err="1"/>
              <a:t>domande</a:t>
            </a:r>
            <a:r>
              <a:rPr lang="en-US" sz="2400" dirty="0"/>
              <a:t> per </a:t>
            </a:r>
            <a:r>
              <a:rPr lang="en-US" sz="2400" dirty="0" err="1"/>
              <a:t>ogni</a:t>
            </a:r>
            <a:r>
              <a:rPr lang="en-US" sz="2400" dirty="0"/>
              <a:t> </a:t>
            </a:r>
            <a:r>
              <a:rPr lang="en-US" sz="2400" dirty="0" err="1"/>
              <a:t>livello</a:t>
            </a:r>
            <a:r>
              <a:rPr lang="en-US" sz="2400" dirty="0"/>
              <a:t>.</a:t>
            </a:r>
          </a:p>
        </p:txBody>
      </p:sp>
      <p:sp>
        <p:nvSpPr>
          <p:cNvPr id="45071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42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0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0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4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46085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6086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46087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46088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6089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46090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46091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6092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46093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Quante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domande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! </a:t>
            </a:r>
          </a:p>
        </p:txBody>
      </p:sp>
      <p:sp>
        <p:nvSpPr>
          <p:cNvPr id="46094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risposto</a:t>
            </a:r>
            <a:r>
              <a:rPr lang="en-US" sz="2400" dirty="0"/>
              <a:t> </a:t>
            </a:r>
            <a:r>
              <a:rPr lang="en-US" sz="2400" dirty="0" err="1"/>
              <a:t>alle</a:t>
            </a:r>
            <a:r>
              <a:rPr lang="en-US" sz="2400" dirty="0"/>
              <a:t> 120 </a:t>
            </a:r>
            <a:r>
              <a:rPr lang="en-US" sz="2400" dirty="0" err="1"/>
              <a:t>domande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checklist?</a:t>
            </a:r>
          </a:p>
          <a:p>
            <a:endParaRPr lang="en-US" sz="2400" dirty="0"/>
          </a:p>
          <a:p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risposto</a:t>
            </a:r>
            <a:r>
              <a:rPr lang="en-US" sz="2400" dirty="0"/>
              <a:t> </a:t>
            </a:r>
            <a:r>
              <a:rPr lang="en-US" sz="2400" dirty="0" err="1"/>
              <a:t>alle</a:t>
            </a:r>
            <a:r>
              <a:rPr lang="en-US" sz="2400" dirty="0"/>
              <a:t> 50 </a:t>
            </a:r>
            <a:r>
              <a:rPr lang="en-US" sz="2400" dirty="0" err="1"/>
              <a:t>domande</a:t>
            </a:r>
            <a:r>
              <a:rPr lang="en-US" sz="2400" dirty="0"/>
              <a:t> per </a:t>
            </a:r>
            <a:r>
              <a:rPr lang="en-US" sz="2400" dirty="0" err="1"/>
              <a:t>livello</a:t>
            </a:r>
            <a:r>
              <a:rPr lang="en-US" sz="2400" dirty="0"/>
              <a:t> </a:t>
            </a:r>
            <a:r>
              <a:rPr lang="en-US" sz="2400" dirty="0" err="1"/>
              <a:t>nella</a:t>
            </a:r>
            <a:r>
              <a:rPr lang="en-US" sz="2400" dirty="0"/>
              <a:t> </a:t>
            </a:r>
            <a:r>
              <a:rPr lang="en-US" sz="2400" dirty="0" err="1"/>
              <a:t>tuo</a:t>
            </a:r>
            <a:r>
              <a:rPr lang="en-US" sz="2400" dirty="0"/>
              <a:t> </a:t>
            </a:r>
            <a:r>
              <a:rPr lang="en-US" sz="2400" dirty="0" err="1"/>
              <a:t>diagramma</a:t>
            </a:r>
            <a:r>
              <a:rPr lang="en-US" sz="2400" dirty="0"/>
              <a:t> di </a:t>
            </a:r>
            <a:r>
              <a:rPr lang="en-US" sz="2400" dirty="0" err="1"/>
              <a:t>flusso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documentato</a:t>
            </a:r>
            <a:r>
              <a:rPr lang="en-US" sz="2400" dirty="0"/>
              <a:t> e </a:t>
            </a:r>
            <a:r>
              <a:rPr lang="en-US" sz="2400" dirty="0" err="1"/>
              <a:t>risposto</a:t>
            </a:r>
            <a:r>
              <a:rPr lang="en-US" sz="2400" dirty="0"/>
              <a:t> a </a:t>
            </a:r>
            <a:r>
              <a:rPr lang="en-US" sz="2400" dirty="0" err="1"/>
              <a:t>tutto</a:t>
            </a:r>
            <a:r>
              <a:rPr lang="en-US" sz="2400" dirty="0"/>
              <a:t> </a:t>
            </a:r>
            <a:r>
              <a:rPr lang="en-US" sz="2400" dirty="0" err="1"/>
              <a:t>questo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r>
              <a:rPr lang="en-US" sz="2400" dirty="0" err="1"/>
              <a:t>C’è</a:t>
            </a:r>
            <a:r>
              <a:rPr lang="en-US" sz="2400" dirty="0"/>
              <a:t> un </a:t>
            </a:r>
            <a:r>
              <a:rPr lang="en-US" sz="2400" dirty="0" err="1"/>
              <a:t>modo</a:t>
            </a:r>
            <a:r>
              <a:rPr lang="en-US" sz="2400" dirty="0"/>
              <a:t>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semplice</a:t>
            </a:r>
            <a:r>
              <a:rPr lang="en-US" sz="2400" dirty="0"/>
              <a:t> … </a:t>
            </a:r>
          </a:p>
        </p:txBody>
      </p:sp>
      <p:sp>
        <p:nvSpPr>
          <p:cNvPr id="46095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43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0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4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8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47109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7110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47111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47112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7113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47114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47115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7116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47117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1196752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Combina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i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Metodi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e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dai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una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priorità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ai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rischi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7118" name="Rectangle 14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820472" cy="4343400"/>
          </a:xfrm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/>
              <a:t>Non </a:t>
            </a:r>
            <a:r>
              <a:rPr lang="en-US" sz="2400" dirty="0" err="1"/>
              <a:t>tutte</a:t>
            </a:r>
            <a:r>
              <a:rPr lang="en-US" sz="2400" dirty="0"/>
              <a:t> le </a:t>
            </a:r>
            <a:r>
              <a:rPr lang="en-US" sz="2400" dirty="0" err="1"/>
              <a:t>domande</a:t>
            </a:r>
            <a:r>
              <a:rPr lang="en-US" sz="2400" dirty="0"/>
              <a:t> del </a:t>
            </a:r>
            <a:r>
              <a:rPr lang="en-US" sz="2400" dirty="0" err="1"/>
              <a:t>metodo</a:t>
            </a:r>
            <a:r>
              <a:rPr lang="en-US" sz="2400" dirty="0"/>
              <a:t> CARVER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applicabili</a:t>
            </a:r>
            <a:r>
              <a:rPr lang="en-US" sz="2400" dirty="0"/>
              <a:t> al </a:t>
            </a:r>
            <a:r>
              <a:rPr lang="en-US" sz="2400" dirty="0" err="1"/>
              <a:t>tuo</a:t>
            </a:r>
            <a:r>
              <a:rPr lang="en-US" sz="2400" dirty="0"/>
              <a:t> </a:t>
            </a:r>
            <a:r>
              <a:rPr lang="en-US" sz="2400" dirty="0" err="1"/>
              <a:t>stabilimento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Usa</a:t>
            </a:r>
            <a:r>
              <a:rPr lang="en-US" sz="2400" dirty="0"/>
              <a:t> solo le </a:t>
            </a:r>
            <a:r>
              <a:rPr lang="en-US" sz="2400" dirty="0" err="1"/>
              <a:t>domande</a:t>
            </a:r>
            <a:r>
              <a:rPr lang="en-US" sz="2400" dirty="0"/>
              <a:t>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vicine</a:t>
            </a:r>
            <a:r>
              <a:rPr lang="en-US" sz="2400" dirty="0"/>
              <a:t> al </a:t>
            </a:r>
            <a:r>
              <a:rPr lang="en-US" sz="2400" dirty="0" err="1"/>
              <a:t>tuo</a:t>
            </a:r>
            <a:r>
              <a:rPr lang="en-US" sz="2400" dirty="0"/>
              <a:t> campo di </a:t>
            </a:r>
            <a:r>
              <a:rPr lang="en-US" sz="2400" dirty="0" err="1"/>
              <a:t>produzione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Stabilisci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priorità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rischi</a:t>
            </a:r>
            <a:r>
              <a:rPr lang="en-US" sz="2400" dirty="0"/>
              <a:t> in un </a:t>
            </a:r>
            <a:r>
              <a:rPr lang="en-US" sz="2400" dirty="0" err="1"/>
              <a:t>formato</a:t>
            </a:r>
            <a:r>
              <a:rPr lang="en-US" sz="2400" dirty="0"/>
              <a:t> </a:t>
            </a:r>
            <a:r>
              <a:rPr lang="en-US" sz="2400" dirty="0" err="1"/>
              <a:t>logico</a:t>
            </a:r>
            <a:r>
              <a:rPr lang="en-US" sz="2400" dirty="0"/>
              <a:t> e </a:t>
            </a:r>
            <a:r>
              <a:rPr lang="en-US" sz="2400" dirty="0" err="1"/>
              <a:t>semplice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Scrivi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tuo</a:t>
            </a:r>
            <a:r>
              <a:rPr lang="en-US" sz="2400" dirty="0"/>
              <a:t> piano. </a:t>
            </a:r>
          </a:p>
          <a:p>
            <a:r>
              <a:rPr lang="en-US" sz="2400" dirty="0"/>
              <a:t>Pronto?</a:t>
            </a:r>
          </a:p>
        </p:txBody>
      </p:sp>
      <p:sp>
        <p:nvSpPr>
          <p:cNvPr id="47119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44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8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2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48133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34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48135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48136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37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48138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48139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0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48141" name="Rectangle 1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Simulazione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di un piano</a:t>
            </a: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Esercitazione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individuale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142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400" dirty="0" err="1"/>
              <a:t>Riesamina</a:t>
            </a:r>
            <a:r>
              <a:rPr lang="en-US" sz="2400" dirty="0"/>
              <a:t> e </a:t>
            </a:r>
            <a:r>
              <a:rPr lang="en-US" sz="2400" dirty="0" err="1"/>
              <a:t>completa</a:t>
            </a:r>
            <a:r>
              <a:rPr lang="en-US" sz="2400" dirty="0"/>
              <a:t> </a:t>
            </a:r>
            <a:r>
              <a:rPr lang="en-US" sz="2400" dirty="0" err="1"/>
              <a:t>quanto</a:t>
            </a:r>
            <a:r>
              <a:rPr lang="en-US" sz="2400" dirty="0"/>
              <a:t> è </a:t>
            </a:r>
            <a:r>
              <a:rPr lang="en-US" sz="2400" dirty="0" err="1"/>
              <a:t>possibile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sezione</a:t>
            </a:r>
            <a:r>
              <a:rPr lang="en-US" sz="2400" dirty="0"/>
              <a:t> </a:t>
            </a:r>
            <a:r>
              <a:rPr lang="en-US" sz="2400" dirty="0" err="1"/>
              <a:t>introduttiva</a:t>
            </a:r>
            <a:r>
              <a:rPr lang="en-US" sz="2400" dirty="0"/>
              <a:t> e di </a:t>
            </a:r>
            <a:r>
              <a:rPr lang="en-US" sz="2400" dirty="0" err="1"/>
              <a:t>quella</a:t>
            </a:r>
            <a:r>
              <a:rPr lang="en-US" sz="2400" dirty="0"/>
              <a:t> </a:t>
            </a:r>
            <a:r>
              <a:rPr lang="en-US" sz="2400" dirty="0" err="1"/>
              <a:t>dedicata</a:t>
            </a:r>
            <a:r>
              <a:rPr lang="en-US" sz="2400" dirty="0"/>
              <a:t> </a:t>
            </a:r>
            <a:r>
              <a:rPr lang="en-US" sz="2400" dirty="0" err="1"/>
              <a:t>alla</a:t>
            </a:r>
            <a:r>
              <a:rPr lang="en-US" sz="2400" dirty="0"/>
              <a:t> </a:t>
            </a:r>
            <a:r>
              <a:rPr lang="en-US" sz="2400" dirty="0" err="1"/>
              <a:t>prevenzione</a:t>
            </a:r>
            <a:r>
              <a:rPr lang="en-US" sz="2400" dirty="0"/>
              <a:t>.  (</a:t>
            </a:r>
            <a:r>
              <a:rPr lang="en-US" sz="2400" dirty="0" err="1"/>
              <a:t>pagg</a:t>
            </a:r>
            <a:r>
              <a:rPr lang="en-US" sz="2400" dirty="0"/>
              <a:t>. 1–13)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Le </a:t>
            </a:r>
            <a:r>
              <a:rPr lang="en-US" sz="2400" dirty="0" err="1"/>
              <a:t>colonne</a:t>
            </a:r>
            <a:r>
              <a:rPr lang="en-US" sz="2400" dirty="0"/>
              <a:t> di </a:t>
            </a:r>
            <a:r>
              <a:rPr lang="en-US" sz="2400" dirty="0" err="1"/>
              <a:t>sinistra</a:t>
            </a:r>
            <a:r>
              <a:rPr lang="en-US" sz="2400" dirty="0"/>
              <a:t> </a:t>
            </a:r>
            <a:r>
              <a:rPr lang="en-US" sz="2400" dirty="0" err="1"/>
              <a:t>nelle</a:t>
            </a:r>
            <a:r>
              <a:rPr lang="en-US" sz="2400" dirty="0"/>
              <a:t> </a:t>
            </a:r>
            <a:r>
              <a:rPr lang="en-US" sz="2400" dirty="0" err="1"/>
              <a:t>tabelle</a:t>
            </a:r>
            <a:r>
              <a:rPr lang="en-US" sz="2400" dirty="0"/>
              <a:t> </a:t>
            </a:r>
            <a:r>
              <a:rPr lang="en-US" sz="2400" dirty="0" err="1"/>
              <a:t>indicano</a:t>
            </a:r>
            <a:r>
              <a:rPr lang="en-US" sz="2400" dirty="0"/>
              <a:t> lo </a:t>
            </a:r>
            <a:r>
              <a:rPr lang="en-US" sz="2400" dirty="0" err="1"/>
              <a:t>stato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misure</a:t>
            </a:r>
            <a:r>
              <a:rPr lang="en-US" sz="2400" dirty="0"/>
              <a:t> food defense </a:t>
            </a:r>
            <a:r>
              <a:rPr lang="en-US" sz="2400" dirty="0" err="1"/>
              <a:t>suggerite</a:t>
            </a:r>
            <a:r>
              <a:rPr lang="en-US" sz="2400" dirty="0"/>
              <a:t>: </a:t>
            </a:r>
          </a:p>
          <a:p>
            <a:pPr marL="782638" lvl="1">
              <a:lnSpc>
                <a:spcPct val="90000"/>
              </a:lnSpc>
              <a:spcBef>
                <a:spcPts val="700"/>
              </a:spcBef>
              <a:buFont typeface="Arial" charset="0"/>
              <a:buNone/>
            </a:pPr>
            <a:r>
              <a:rPr lang="en-US" sz="2400" dirty="0"/>
              <a:t>X	</a:t>
            </a:r>
            <a:r>
              <a:rPr lang="en-US" sz="2400" dirty="0" err="1"/>
              <a:t>indica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non è </a:t>
            </a:r>
            <a:r>
              <a:rPr lang="en-US" sz="2400" dirty="0" err="1"/>
              <a:t>applicabile</a:t>
            </a:r>
            <a:r>
              <a:rPr lang="en-US" sz="2400" dirty="0"/>
              <a:t> per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tuo</a:t>
            </a:r>
            <a:r>
              <a:rPr lang="en-US" sz="2400" dirty="0"/>
              <a:t> </a:t>
            </a:r>
            <a:r>
              <a:rPr lang="en-US" sz="2400" dirty="0" err="1"/>
              <a:t>stabilimento</a:t>
            </a:r>
            <a:r>
              <a:rPr lang="en-US" sz="2400" dirty="0"/>
              <a:t>. </a:t>
            </a:r>
          </a:p>
          <a:p>
            <a:pPr marL="782638" lvl="1">
              <a:lnSpc>
                <a:spcPct val="90000"/>
              </a:lnSpc>
              <a:spcBef>
                <a:spcPts val="700"/>
              </a:spcBef>
              <a:buFont typeface="Arial" charset="0"/>
              <a:buNone/>
            </a:pPr>
            <a:r>
              <a:rPr lang="en-US" sz="2400" dirty="0">
                <a:latin typeface="Wingdings" charset="2"/>
                <a:ea typeface="Wingdings" charset="2"/>
                <a:cs typeface="Wingdings" charset="2"/>
                <a:sym typeface="Wingdings" charset="2"/>
              </a:rPr>
              <a:t></a:t>
            </a:r>
            <a:r>
              <a:rPr lang="en-US" sz="2400" dirty="0"/>
              <a:t>	</a:t>
            </a:r>
            <a:r>
              <a:rPr lang="en-US" sz="2400" dirty="0" err="1"/>
              <a:t>indica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misura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implementata</a:t>
            </a:r>
            <a:r>
              <a:rPr lang="en-US" sz="2400" dirty="0"/>
              <a:t> </a:t>
            </a:r>
            <a:r>
              <a:rPr lang="en-US" sz="2400" dirty="0" err="1"/>
              <a:t>nel</a:t>
            </a:r>
            <a:r>
              <a:rPr lang="en-US" sz="2400" dirty="0"/>
              <a:t> </a:t>
            </a:r>
            <a:r>
              <a:rPr lang="en-US" sz="2400" dirty="0" err="1"/>
              <a:t>tuo</a:t>
            </a:r>
            <a:r>
              <a:rPr lang="en-US" sz="2400" dirty="0"/>
              <a:t> </a:t>
            </a:r>
            <a:r>
              <a:rPr lang="en-US" sz="2400" dirty="0" err="1"/>
              <a:t>stabilimento</a:t>
            </a:r>
            <a:r>
              <a:rPr lang="en-US" sz="2400" dirty="0"/>
              <a:t>. </a:t>
            </a:r>
          </a:p>
          <a:p>
            <a:pPr marL="782638" lvl="1">
              <a:lnSpc>
                <a:spcPct val="90000"/>
              </a:lnSpc>
              <a:spcBef>
                <a:spcPts val="700"/>
              </a:spcBef>
              <a:buFont typeface="Arial" charset="0"/>
              <a:buNone/>
            </a:pPr>
            <a:r>
              <a:rPr lang="en-US" sz="2400" dirty="0"/>
              <a:t>I	</a:t>
            </a:r>
            <a:r>
              <a:rPr lang="en-US" sz="2400" dirty="0" err="1"/>
              <a:t>indica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la </a:t>
            </a:r>
            <a:r>
              <a:rPr lang="en-US" sz="2400" dirty="0" err="1"/>
              <a:t>misura</a:t>
            </a:r>
            <a:r>
              <a:rPr lang="en-US" sz="2400" dirty="0"/>
              <a:t> è </a:t>
            </a:r>
            <a:r>
              <a:rPr lang="en-US" sz="2400" dirty="0" err="1"/>
              <a:t>incompleta</a:t>
            </a:r>
            <a:r>
              <a:rPr lang="en-US" sz="2400" dirty="0"/>
              <a:t> o non </a:t>
            </a:r>
            <a:r>
              <a:rPr lang="en-US" sz="2400" dirty="0" err="1"/>
              <a:t>implementata</a:t>
            </a:r>
            <a:r>
              <a:rPr lang="en-US" sz="2400" dirty="0"/>
              <a:t>; </a:t>
            </a:r>
            <a:r>
              <a:rPr lang="en-US" sz="2400" dirty="0" err="1"/>
              <a:t>esse</a:t>
            </a:r>
            <a:r>
              <a:rPr lang="en-US" sz="2400" dirty="0"/>
              <a:t> </a:t>
            </a:r>
            <a:r>
              <a:rPr lang="en-US" sz="2400" dirty="0" err="1"/>
              <a:t>saranno</a:t>
            </a:r>
            <a:r>
              <a:rPr lang="en-US" sz="2400" dirty="0"/>
              <a:t> </a:t>
            </a:r>
            <a:r>
              <a:rPr lang="en-US" sz="2400" dirty="0" err="1"/>
              <a:t>ulteriormente</a:t>
            </a:r>
            <a:r>
              <a:rPr lang="en-US" sz="2400" dirty="0"/>
              <a:t> </a:t>
            </a:r>
            <a:r>
              <a:rPr lang="en-US" sz="2400" dirty="0" err="1"/>
              <a:t>prese</a:t>
            </a:r>
            <a:r>
              <a:rPr lang="en-US" sz="2400" dirty="0"/>
              <a:t> in </a:t>
            </a:r>
            <a:r>
              <a:rPr lang="en-US" sz="2400" dirty="0" err="1"/>
              <a:t>considerazione</a:t>
            </a:r>
            <a:r>
              <a:rPr lang="en-US" sz="2400" dirty="0"/>
              <a:t> in un </a:t>
            </a:r>
            <a:r>
              <a:rPr lang="en-US" sz="2400" dirty="0" err="1"/>
              <a:t>foglio</a:t>
            </a:r>
            <a:r>
              <a:rPr lang="en-US" sz="2400" dirty="0"/>
              <a:t> di </a:t>
            </a:r>
            <a:r>
              <a:rPr lang="en-US" sz="2400" dirty="0" err="1"/>
              <a:t>analisi</a:t>
            </a:r>
            <a:r>
              <a:rPr lang="en-US" sz="2400" dirty="0"/>
              <a:t> del </a:t>
            </a:r>
            <a:r>
              <a:rPr lang="en-US" sz="2400" dirty="0" err="1"/>
              <a:t>rischio</a:t>
            </a:r>
            <a:r>
              <a:rPr lang="en-US" sz="2400" dirty="0"/>
              <a:t>. </a:t>
            </a:r>
          </a:p>
        </p:txBody>
      </p:sp>
      <p:sp>
        <p:nvSpPr>
          <p:cNvPr id="48143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45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8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8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2" grpId="0" build="p" autoUpdateAnimBg="0" advAuto="100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6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49157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9158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49159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49160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9161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49162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49163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9164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49165" name="Rectangle 13"/>
          <p:cNvSpPr>
            <a:spLocks noGrp="1" noChangeArrowheads="1"/>
          </p:cNvSpPr>
          <p:nvPr>
            <p:ph type="title"/>
          </p:nvPr>
        </p:nvSpPr>
        <p:spPr>
          <a:xfrm>
            <a:off x="611560" y="1196752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Foglio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analisi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del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rischio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Food Defense—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Esercitazione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di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gruppo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166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 err="1"/>
              <a:t>Seleziona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o due </a:t>
            </a:r>
            <a:r>
              <a:rPr lang="en-US" sz="2400" dirty="0" err="1"/>
              <a:t>aree</a:t>
            </a:r>
            <a:r>
              <a:rPr lang="en-US" sz="2400" dirty="0"/>
              <a:t> di </a:t>
            </a:r>
            <a:r>
              <a:rPr lang="en-US" sz="2400" dirty="0" err="1"/>
              <a:t>difesa</a:t>
            </a:r>
            <a:r>
              <a:rPr lang="en-US" sz="2400" dirty="0"/>
              <a:t> per </a:t>
            </a:r>
            <a:r>
              <a:rPr lang="en-US" sz="2400" dirty="0" err="1"/>
              <a:t>gruppo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Discuti</a:t>
            </a:r>
            <a:r>
              <a:rPr lang="en-US" sz="2400" dirty="0"/>
              <a:t> </a:t>
            </a:r>
            <a:r>
              <a:rPr lang="en-US" sz="2400" dirty="0" err="1"/>
              <a:t>quelle</a:t>
            </a:r>
            <a:r>
              <a:rPr lang="en-US" sz="2400" dirty="0"/>
              <a:t> </a:t>
            </a:r>
            <a:r>
              <a:rPr lang="en-US" sz="2400" dirty="0" err="1"/>
              <a:t>misure</a:t>
            </a:r>
            <a:r>
              <a:rPr lang="en-US" sz="2400" dirty="0"/>
              <a:t> di </a:t>
            </a:r>
            <a:r>
              <a:rPr lang="en-US" sz="2400" dirty="0" err="1"/>
              <a:t>difesa</a:t>
            </a:r>
            <a:r>
              <a:rPr lang="en-US" sz="2400" dirty="0"/>
              <a:t> e </a:t>
            </a:r>
            <a:r>
              <a:rPr lang="en-US" sz="2400" dirty="0" err="1"/>
              <a:t>calcola</a:t>
            </a:r>
            <a:r>
              <a:rPr lang="en-US" sz="2400" dirty="0"/>
              <a:t> </a:t>
            </a:r>
            <a:r>
              <a:rPr lang="en-US" sz="2400" dirty="0" err="1"/>
              <a:t>l’impatto</a:t>
            </a:r>
            <a:r>
              <a:rPr lang="en-US" sz="2400" dirty="0"/>
              <a:t> </a:t>
            </a:r>
            <a:r>
              <a:rPr lang="en-US" sz="2400" dirty="0" err="1"/>
              <a:t>potenziale</a:t>
            </a:r>
            <a:r>
              <a:rPr lang="en-US" sz="2400" dirty="0"/>
              <a:t> </a:t>
            </a:r>
            <a:r>
              <a:rPr lang="en-US" sz="2400" dirty="0" err="1"/>
              <a:t>sul</a:t>
            </a:r>
            <a:r>
              <a:rPr lang="en-US" sz="2400" dirty="0"/>
              <a:t> </a:t>
            </a:r>
            <a:r>
              <a:rPr lang="en-US" sz="2400" dirty="0" err="1"/>
              <a:t>miglioramento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procedure di </a:t>
            </a:r>
            <a:r>
              <a:rPr lang="en-US" sz="2400" dirty="0" err="1"/>
              <a:t>prevenzione</a:t>
            </a:r>
            <a:r>
              <a:rPr lang="en-US" sz="2400" dirty="0"/>
              <a:t>.  </a:t>
            </a:r>
          </a:p>
          <a:p>
            <a:r>
              <a:rPr lang="en-US" sz="2400" dirty="0" err="1"/>
              <a:t>Sul</a:t>
            </a:r>
            <a:r>
              <a:rPr lang="en-US" sz="2400" dirty="0"/>
              <a:t> </a:t>
            </a:r>
            <a:r>
              <a:rPr lang="en-US" sz="2400" dirty="0" err="1"/>
              <a:t>foglio</a:t>
            </a:r>
            <a:r>
              <a:rPr lang="en-US" sz="2400" dirty="0"/>
              <a:t>, </a:t>
            </a:r>
            <a:r>
              <a:rPr lang="en-US" sz="2400" dirty="0" err="1"/>
              <a:t>fai</a:t>
            </a:r>
            <a:r>
              <a:rPr lang="en-US" sz="2400" dirty="0"/>
              <a:t> un </a:t>
            </a:r>
            <a:r>
              <a:rPr lang="en-US" sz="2400" dirty="0" err="1"/>
              <a:t>elenco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misure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segnato</a:t>
            </a:r>
            <a:r>
              <a:rPr lang="en-US" sz="2400" dirty="0"/>
              <a:t> con </a:t>
            </a:r>
            <a:r>
              <a:rPr lang="en-US" sz="2400" dirty="0" err="1"/>
              <a:t>una</a:t>
            </a:r>
            <a:r>
              <a:rPr lang="en-US" sz="2400" dirty="0"/>
              <a:t> ‘I’ </a:t>
            </a:r>
            <a:r>
              <a:rPr lang="en-US" sz="2400" dirty="0" err="1"/>
              <a:t>nel</a:t>
            </a:r>
            <a:r>
              <a:rPr lang="en-US" sz="2400" dirty="0"/>
              <a:t> </a:t>
            </a:r>
            <a:r>
              <a:rPr lang="en-US" sz="2400" dirty="0" err="1"/>
              <a:t>tuo</a:t>
            </a:r>
            <a:r>
              <a:rPr lang="en-US" sz="2400" dirty="0"/>
              <a:t> Piano </a:t>
            </a:r>
            <a:r>
              <a:rPr lang="en-US" sz="2400" dirty="0" err="1"/>
              <a:t>campione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Determina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punteggio</a:t>
            </a:r>
            <a:r>
              <a:rPr lang="en-US" sz="2400" dirty="0"/>
              <a:t> per </a:t>
            </a:r>
            <a:r>
              <a:rPr lang="en-US" sz="2400" dirty="0" err="1"/>
              <a:t>ogni</a:t>
            </a:r>
            <a:r>
              <a:rPr lang="en-US" sz="2400" dirty="0"/>
              <a:t> </a:t>
            </a:r>
            <a:r>
              <a:rPr lang="en-US" sz="2400" dirty="0" err="1"/>
              <a:t>misura</a:t>
            </a:r>
            <a:r>
              <a:rPr lang="en-US" sz="2400" dirty="0"/>
              <a:t> in base a </a:t>
            </a:r>
            <a:r>
              <a:rPr lang="en-US" sz="2400" dirty="0" err="1"/>
              <a:t>impatto</a:t>
            </a:r>
            <a:r>
              <a:rPr lang="en-US" sz="2400" dirty="0"/>
              <a:t> e </a:t>
            </a:r>
            <a:r>
              <a:rPr lang="en-US" sz="2400" dirty="0" err="1"/>
              <a:t>stato</a:t>
            </a:r>
            <a:r>
              <a:rPr lang="en-US" sz="2400" dirty="0"/>
              <a:t>. </a:t>
            </a:r>
          </a:p>
        </p:txBody>
      </p:sp>
      <p:sp>
        <p:nvSpPr>
          <p:cNvPr id="49167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46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80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50181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0182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50183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50184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0185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50186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50187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0188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50189" name="Rectangle 13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8077200" cy="914400"/>
          </a:xfrm>
          <a:ln/>
        </p:spPr>
        <p:txBody>
          <a:bodyPr rIns="132080"/>
          <a:lstStyle/>
          <a:p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Foglio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analisi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del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rischio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Food Defense—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Esercitazione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di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gruppo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190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/>
              <a:t>Il </a:t>
            </a:r>
            <a:r>
              <a:rPr lang="en-US" sz="2400" dirty="0" err="1"/>
              <a:t>potenziale</a:t>
            </a:r>
            <a:r>
              <a:rPr lang="en-US" sz="2400" dirty="0"/>
              <a:t> </a:t>
            </a:r>
            <a:r>
              <a:rPr lang="en-US" sz="2400" dirty="0" err="1"/>
              <a:t>impatto</a:t>
            </a:r>
            <a:r>
              <a:rPr lang="en-US" sz="2400" dirty="0"/>
              <a:t> è: </a:t>
            </a:r>
            <a:r>
              <a:rPr lang="en-US" sz="2400" dirty="0" err="1"/>
              <a:t>minore</a:t>
            </a:r>
            <a:r>
              <a:rPr lang="en-US" sz="2400" dirty="0"/>
              <a:t> (1), </a:t>
            </a:r>
            <a:r>
              <a:rPr lang="en-US" sz="2400" dirty="0" err="1"/>
              <a:t>significativo</a:t>
            </a:r>
            <a:r>
              <a:rPr lang="en-US" sz="2400" dirty="0"/>
              <a:t> (5), or </a:t>
            </a:r>
            <a:r>
              <a:rPr lang="en-US" sz="2400" dirty="0" err="1"/>
              <a:t>maggiore</a:t>
            </a:r>
            <a:r>
              <a:rPr lang="en-US" sz="2400" dirty="0"/>
              <a:t>  (10)? </a:t>
            </a:r>
            <a:r>
              <a:rPr lang="en-US" sz="2400" dirty="0" err="1"/>
              <a:t>Inserisci</a:t>
            </a:r>
            <a:r>
              <a:rPr lang="en-US" sz="2400" dirty="0"/>
              <a:t>: 1, 5,o 10 </a:t>
            </a:r>
          </a:p>
          <a:p>
            <a:endParaRPr lang="en-US" sz="2400" dirty="0"/>
          </a:p>
          <a:p>
            <a:r>
              <a:rPr lang="en-US" sz="2400" dirty="0"/>
              <a:t>E’ </a:t>
            </a:r>
            <a:r>
              <a:rPr lang="en-US" sz="2400" dirty="0" err="1"/>
              <a:t>completo</a:t>
            </a:r>
            <a:r>
              <a:rPr lang="en-US" sz="2400" dirty="0"/>
              <a:t> (1), </a:t>
            </a:r>
            <a:r>
              <a:rPr lang="en-US" sz="2400" dirty="0" err="1"/>
              <a:t>parzialmente</a:t>
            </a:r>
            <a:r>
              <a:rPr lang="en-US" sz="2400" dirty="0"/>
              <a:t> </a:t>
            </a:r>
            <a:r>
              <a:rPr lang="en-US" sz="2400" dirty="0" err="1"/>
              <a:t>completo</a:t>
            </a:r>
            <a:r>
              <a:rPr lang="en-US" sz="2400" dirty="0"/>
              <a:t> (5), o non </a:t>
            </a:r>
            <a:r>
              <a:rPr lang="en-US" sz="2400" dirty="0" err="1"/>
              <a:t>incominciato</a:t>
            </a:r>
            <a:r>
              <a:rPr lang="en-US" sz="2400" dirty="0"/>
              <a:t> (10)? </a:t>
            </a:r>
            <a:r>
              <a:rPr lang="en-US" sz="2400" dirty="0" err="1"/>
              <a:t>Inserisci</a:t>
            </a:r>
            <a:r>
              <a:rPr lang="en-US" sz="2400" dirty="0"/>
              <a:t>: 1 , 5, o 10 </a:t>
            </a:r>
          </a:p>
          <a:p>
            <a:endParaRPr lang="en-US" sz="2400" dirty="0"/>
          </a:p>
          <a:p>
            <a:r>
              <a:rPr lang="en-US" sz="2400" dirty="0" err="1"/>
              <a:t>Punteggio</a:t>
            </a:r>
            <a:r>
              <a:rPr lang="en-US" sz="2400" dirty="0"/>
              <a:t>: </a:t>
            </a:r>
            <a:r>
              <a:rPr lang="en-US" sz="2400" dirty="0" err="1"/>
              <a:t>Moltiplica</a:t>
            </a:r>
            <a:r>
              <a:rPr lang="en-US" sz="2400" dirty="0"/>
              <a:t> i 2 </a:t>
            </a:r>
            <a:r>
              <a:rPr lang="en-US" sz="2400" dirty="0" err="1"/>
              <a:t>punteggi</a:t>
            </a:r>
            <a:r>
              <a:rPr lang="en-US" sz="2400" dirty="0"/>
              <a:t> e </a:t>
            </a:r>
            <a:r>
              <a:rPr lang="en-US" sz="2400" dirty="0" err="1"/>
              <a:t>inserisci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risultato</a:t>
            </a:r>
            <a:r>
              <a:rPr lang="en-US" sz="2400" dirty="0"/>
              <a:t>.   </a:t>
            </a:r>
          </a:p>
        </p:txBody>
      </p:sp>
      <p:sp>
        <p:nvSpPr>
          <p:cNvPr id="50191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47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0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4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51205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1206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51207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51208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1209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51210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51211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1212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51213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1196752"/>
            <a:ext cx="8077200" cy="914400"/>
          </a:xfrm>
          <a:ln/>
        </p:spPr>
        <p:txBody>
          <a:bodyPr rIns="132080"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Piano di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Prevenzione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Food Defense</a:t>
            </a: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Discussione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di Gruppo </a:t>
            </a:r>
          </a:p>
        </p:txBody>
      </p:sp>
      <p:sp>
        <p:nvSpPr>
          <p:cNvPr id="51214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 algn="ctr">
              <a:buFont typeface="Wingdings" charset="2"/>
              <a:buNone/>
            </a:pPr>
            <a:endParaRPr lang="en-US" sz="2400" dirty="0"/>
          </a:p>
          <a:p>
            <a:pPr algn="ctr">
              <a:buFont typeface="Wingdings" charset="2"/>
              <a:buNone/>
            </a:pPr>
            <a:r>
              <a:rPr lang="en-US" sz="2400" dirty="0" err="1"/>
              <a:t>Ogni</a:t>
            </a:r>
            <a:r>
              <a:rPr lang="en-US" sz="2400" dirty="0"/>
              <a:t> </a:t>
            </a:r>
            <a:r>
              <a:rPr lang="en-US" sz="2400" dirty="0" err="1"/>
              <a:t>gruppo</a:t>
            </a:r>
            <a:r>
              <a:rPr lang="en-US" sz="2400" dirty="0"/>
              <a:t> </a:t>
            </a:r>
            <a:r>
              <a:rPr lang="en-US" sz="2400" dirty="0" err="1"/>
              <a:t>farà</a:t>
            </a:r>
            <a:r>
              <a:rPr lang="en-US" sz="2400" dirty="0"/>
              <a:t> un </a:t>
            </a:r>
            <a:r>
              <a:rPr lang="en-US" sz="2400" dirty="0" err="1"/>
              <a:t>riassunto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propri</a:t>
            </a:r>
            <a:r>
              <a:rPr lang="en-US" sz="2400" dirty="0"/>
              <a:t> </a:t>
            </a:r>
            <a:r>
              <a:rPr lang="en-US" sz="2400" dirty="0" err="1"/>
              <a:t>risultati</a:t>
            </a:r>
            <a:r>
              <a:rPr lang="en-US" sz="2400" dirty="0"/>
              <a:t>.</a:t>
            </a:r>
          </a:p>
          <a:p>
            <a:pPr algn="ctr">
              <a:buFont typeface="Wingdings" charset="2"/>
              <a:buNone/>
            </a:pPr>
            <a:endParaRPr lang="en-US" sz="2400" dirty="0"/>
          </a:p>
          <a:p>
            <a:pPr algn="ctr">
              <a:buFont typeface="Wingdings" charset="2"/>
              <a:buNone/>
            </a:pPr>
            <a:r>
              <a:rPr lang="en-US" sz="2400" dirty="0" err="1"/>
              <a:t>Quali</a:t>
            </a:r>
            <a:r>
              <a:rPr lang="en-US" sz="2400" dirty="0"/>
              <a:t> </a:t>
            </a:r>
            <a:r>
              <a:rPr lang="en-US" sz="2400" dirty="0" err="1"/>
              <a:t>erano</a:t>
            </a:r>
            <a:r>
              <a:rPr lang="en-US" sz="2400" dirty="0"/>
              <a:t> le </a:t>
            </a:r>
            <a:r>
              <a:rPr lang="en-US" sz="2400" dirty="0" err="1"/>
              <a:t>misure</a:t>
            </a:r>
            <a:r>
              <a:rPr lang="en-US" sz="2400" dirty="0"/>
              <a:t>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comuni</a:t>
            </a:r>
            <a:r>
              <a:rPr lang="en-US" sz="2400" dirty="0"/>
              <a:t> non </a:t>
            </a:r>
            <a:r>
              <a:rPr lang="en-US" sz="2400" dirty="0" err="1"/>
              <a:t>ancora</a:t>
            </a:r>
            <a:r>
              <a:rPr lang="en-US" sz="2400" dirty="0"/>
              <a:t> </a:t>
            </a:r>
            <a:r>
              <a:rPr lang="en-US" sz="2400" dirty="0" err="1"/>
              <a:t>implementate</a:t>
            </a:r>
            <a:r>
              <a:rPr lang="en-US" sz="2400" dirty="0"/>
              <a:t>? </a:t>
            </a:r>
          </a:p>
          <a:p>
            <a:pPr algn="ctr">
              <a:buFont typeface="Wingdings" charset="2"/>
              <a:buNone/>
            </a:pPr>
            <a:endParaRPr lang="en-US" sz="2400" dirty="0"/>
          </a:p>
          <a:p>
            <a:pPr algn="ctr">
              <a:buFont typeface="Wingdings" charset="2"/>
              <a:buNone/>
            </a:pPr>
            <a:r>
              <a:rPr lang="en-US" sz="2400" dirty="0"/>
              <a:t>Di </a:t>
            </a:r>
            <a:r>
              <a:rPr lang="en-US" sz="2400" dirty="0" err="1"/>
              <a:t>queste</a:t>
            </a:r>
            <a:r>
              <a:rPr lang="en-US" sz="2400" dirty="0"/>
              <a:t>, </a:t>
            </a:r>
            <a:r>
              <a:rPr lang="en-US" sz="2400" dirty="0" err="1"/>
              <a:t>quali</a:t>
            </a:r>
            <a:r>
              <a:rPr lang="en-US" sz="2400" dirty="0"/>
              <a:t> </a:t>
            </a:r>
            <a:r>
              <a:rPr lang="en-US" sz="2400" dirty="0" err="1"/>
              <a:t>erano</a:t>
            </a:r>
            <a:r>
              <a:rPr lang="en-US" sz="2400" dirty="0"/>
              <a:t> le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importanti</a:t>
            </a:r>
            <a:r>
              <a:rPr lang="en-US" sz="2400" dirty="0"/>
              <a:t>?</a:t>
            </a:r>
          </a:p>
        </p:txBody>
      </p:sp>
      <p:sp>
        <p:nvSpPr>
          <p:cNvPr id="51215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48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4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8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52229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2230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52231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52232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2233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52234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52235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2236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52237" name="Rectangle 1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Risposta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all’Agenzia—Direttiva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FSIS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Serie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5420.1–5420.8</a:t>
            </a:r>
          </a:p>
        </p:txBody>
      </p:sp>
      <p:sp>
        <p:nvSpPr>
          <p:cNvPr id="52238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r>
              <a:rPr lang="en-US" sz="2400" dirty="0" err="1"/>
              <a:t>Quando</a:t>
            </a:r>
            <a:r>
              <a:rPr lang="en-US" sz="2400" dirty="0"/>
              <a:t> </a:t>
            </a:r>
            <a:r>
              <a:rPr lang="en-US" sz="2400" dirty="0" err="1"/>
              <a:t>esistono</a:t>
            </a:r>
            <a:r>
              <a:rPr lang="en-US" sz="2400" dirty="0"/>
              <a:t> </a:t>
            </a:r>
            <a:r>
              <a:rPr lang="en-US" sz="2400" dirty="0" err="1"/>
              <a:t>elevati</a:t>
            </a:r>
            <a:r>
              <a:rPr lang="en-US" sz="2400" dirty="0"/>
              <a:t> </a:t>
            </a:r>
            <a:r>
              <a:rPr lang="en-US" sz="2400" dirty="0" err="1"/>
              <a:t>livelli</a:t>
            </a:r>
            <a:r>
              <a:rPr lang="en-US" sz="2400" dirty="0"/>
              <a:t> di </a:t>
            </a:r>
            <a:r>
              <a:rPr lang="en-US" sz="2400" dirty="0" err="1"/>
              <a:t>minaccia</a:t>
            </a:r>
            <a:r>
              <a:rPr lang="en-US" sz="2400" dirty="0"/>
              <a:t> (</a:t>
            </a:r>
            <a:r>
              <a:rPr lang="en-US" sz="2400" dirty="0" err="1"/>
              <a:t>codice</a:t>
            </a:r>
            <a:r>
              <a:rPr lang="en-US" sz="2400" dirty="0"/>
              <a:t> </a:t>
            </a:r>
            <a:r>
              <a:rPr lang="en-US" sz="2400" dirty="0" err="1"/>
              <a:t>giallo</a:t>
            </a:r>
            <a:r>
              <a:rPr lang="en-US" sz="2400" dirty="0"/>
              <a:t>, </a:t>
            </a:r>
            <a:r>
              <a:rPr lang="en-US" sz="2400" dirty="0" err="1"/>
              <a:t>arancione</a:t>
            </a:r>
            <a:r>
              <a:rPr lang="en-US" sz="2400" dirty="0"/>
              <a:t>, </a:t>
            </a:r>
            <a:r>
              <a:rPr lang="en-US" sz="2400" dirty="0" err="1"/>
              <a:t>rosso</a:t>
            </a:r>
            <a:r>
              <a:rPr lang="en-US" sz="2400" dirty="0"/>
              <a:t>), </a:t>
            </a:r>
            <a:r>
              <a:rPr lang="en-US" sz="2400" dirty="0" err="1"/>
              <a:t>devono</a:t>
            </a:r>
            <a:r>
              <a:rPr lang="en-US" sz="2400" dirty="0"/>
              <a:t> </a:t>
            </a:r>
            <a:r>
              <a:rPr lang="en-US" sz="2400" dirty="0" err="1"/>
              <a:t>essere</a:t>
            </a:r>
            <a:r>
              <a:rPr lang="en-US" sz="2400" dirty="0"/>
              <a:t> </a:t>
            </a:r>
            <a:r>
              <a:rPr lang="en-US" sz="2400" dirty="0" err="1"/>
              <a:t>eseguite</a:t>
            </a:r>
            <a:r>
              <a:rPr lang="en-US" sz="2400" dirty="0"/>
              <a:t> le procedure di </a:t>
            </a:r>
            <a:r>
              <a:rPr lang="en-US" sz="2400" dirty="0" err="1"/>
              <a:t>verifica</a:t>
            </a:r>
            <a:r>
              <a:rPr lang="en-US" sz="2400" dirty="0"/>
              <a:t> del piano di </a:t>
            </a:r>
            <a:r>
              <a:rPr lang="en-US" sz="2400" dirty="0" err="1"/>
              <a:t>difesa</a:t>
            </a:r>
            <a:r>
              <a:rPr lang="en-US" sz="2400" dirty="0"/>
              <a:t>. </a:t>
            </a:r>
          </a:p>
          <a:p>
            <a:r>
              <a:rPr lang="en-US" sz="2400" dirty="0"/>
              <a:t>I </a:t>
            </a:r>
            <a:r>
              <a:rPr lang="en-US" sz="2400" dirty="0" err="1"/>
              <a:t>risultati</a:t>
            </a:r>
            <a:r>
              <a:rPr lang="en-US" sz="2400" dirty="0"/>
              <a:t> </a:t>
            </a:r>
            <a:r>
              <a:rPr lang="en-US" sz="2400" dirty="0" err="1"/>
              <a:t>devono</a:t>
            </a:r>
            <a:r>
              <a:rPr lang="en-US" sz="2400" dirty="0"/>
              <a:t> </a:t>
            </a:r>
            <a:r>
              <a:rPr lang="en-US" sz="2400" dirty="0" err="1"/>
              <a:t>essere</a:t>
            </a:r>
            <a:r>
              <a:rPr lang="en-US" sz="2400" dirty="0"/>
              <a:t> </a:t>
            </a:r>
            <a:r>
              <a:rPr lang="en-US" sz="2400" dirty="0" err="1"/>
              <a:t>documentati</a:t>
            </a:r>
            <a:r>
              <a:rPr lang="en-US" sz="2400" dirty="0"/>
              <a:t> come di </a:t>
            </a:r>
            <a:r>
              <a:rPr lang="en-US" sz="2400" dirty="0" err="1"/>
              <a:t>seguito</a:t>
            </a:r>
            <a:r>
              <a:rPr lang="en-US" sz="2400" dirty="0"/>
              <a:t>:</a:t>
            </a:r>
          </a:p>
          <a:p>
            <a:pPr marL="782638" lvl="1"/>
            <a:r>
              <a:rPr lang="en-US" sz="2400" dirty="0"/>
              <a:t>A—</a:t>
            </a:r>
            <a:r>
              <a:rPr lang="en-US" sz="2400" dirty="0" err="1"/>
              <a:t>accettabile</a:t>
            </a:r>
            <a:r>
              <a:rPr lang="en-US" sz="2400" dirty="0"/>
              <a:t>, o </a:t>
            </a:r>
          </a:p>
          <a:p>
            <a:pPr marL="782638" lvl="1"/>
            <a:r>
              <a:rPr lang="en-US" sz="2400" dirty="0"/>
              <a:t>S—</a:t>
            </a:r>
            <a:r>
              <a:rPr lang="en-US" sz="2400" dirty="0" err="1"/>
              <a:t>indica</a:t>
            </a:r>
            <a:r>
              <a:rPr lang="en-US" sz="2400" dirty="0"/>
              <a:t> un </a:t>
            </a:r>
            <a:r>
              <a:rPr lang="en-US" sz="2400" dirty="0" err="1"/>
              <a:t>certo</a:t>
            </a:r>
            <a:r>
              <a:rPr lang="en-US" sz="2400" dirty="0"/>
              <a:t> </a:t>
            </a:r>
            <a:r>
              <a:rPr lang="en-US" sz="2400" dirty="0" err="1"/>
              <a:t>livello</a:t>
            </a:r>
            <a:r>
              <a:rPr lang="en-US" sz="2400" dirty="0"/>
              <a:t> di </a:t>
            </a:r>
            <a:r>
              <a:rPr lang="en-US" sz="2400" dirty="0" err="1"/>
              <a:t>preoccupazione</a:t>
            </a:r>
            <a:r>
              <a:rPr lang="en-US" sz="2400" dirty="0"/>
              <a:t> ma </a:t>
            </a:r>
            <a:r>
              <a:rPr lang="en-US" sz="2400" dirty="0" err="1"/>
              <a:t>nessuna</a:t>
            </a:r>
            <a:r>
              <a:rPr lang="en-US" sz="2400" dirty="0"/>
              <a:t> </a:t>
            </a:r>
            <a:r>
              <a:rPr lang="en-US" sz="2400" dirty="0" err="1"/>
              <a:t>evidenza</a:t>
            </a:r>
            <a:r>
              <a:rPr lang="en-US" sz="2400" dirty="0"/>
              <a:t> di </a:t>
            </a:r>
            <a:r>
              <a:rPr lang="en-US" sz="2400" dirty="0" err="1"/>
              <a:t>manipolazione</a:t>
            </a:r>
            <a:r>
              <a:rPr lang="en-US" sz="2400" dirty="0"/>
              <a:t>, o </a:t>
            </a:r>
          </a:p>
          <a:p>
            <a:pPr marL="782638" lvl="1"/>
            <a:r>
              <a:rPr lang="en-US" sz="2400" dirty="0"/>
              <a:t>T—</a:t>
            </a:r>
            <a:r>
              <a:rPr lang="en-US" sz="2400" dirty="0" err="1"/>
              <a:t>evidenza</a:t>
            </a:r>
            <a:r>
              <a:rPr lang="en-US" sz="2400" dirty="0"/>
              <a:t> di </a:t>
            </a:r>
            <a:r>
              <a:rPr lang="en-US" sz="2400" dirty="0" err="1"/>
              <a:t>manipolazione</a:t>
            </a:r>
            <a:r>
              <a:rPr lang="en-US" sz="2400" dirty="0"/>
              <a:t> e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invia</a:t>
            </a:r>
            <a:r>
              <a:rPr lang="en-US" sz="2400" dirty="0"/>
              <a:t> un NR</a:t>
            </a:r>
          </a:p>
          <a:p>
            <a:r>
              <a:rPr lang="en-US" sz="2400" dirty="0" err="1"/>
              <a:t>L’impianto</a:t>
            </a:r>
            <a:r>
              <a:rPr lang="en-US" sz="2400" dirty="0"/>
              <a:t> </a:t>
            </a:r>
            <a:r>
              <a:rPr lang="en-US" sz="2400" dirty="0" err="1"/>
              <a:t>dovrebbe</a:t>
            </a:r>
            <a:r>
              <a:rPr lang="en-US" sz="2400" dirty="0"/>
              <a:t> </a:t>
            </a:r>
            <a:r>
              <a:rPr lang="en-US" sz="2400" dirty="0" err="1"/>
              <a:t>rispondere</a:t>
            </a:r>
            <a:r>
              <a:rPr lang="en-US" sz="2400" dirty="0"/>
              <a:t> al memorandum </a:t>
            </a:r>
            <a:r>
              <a:rPr lang="en-US" sz="2400" dirty="0" err="1"/>
              <a:t>dell’intervista</a:t>
            </a:r>
            <a:r>
              <a:rPr lang="en-US" sz="2400" dirty="0"/>
              <a:t> (MOI).</a:t>
            </a:r>
          </a:p>
        </p:txBody>
      </p:sp>
      <p:sp>
        <p:nvSpPr>
          <p:cNvPr id="52239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49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7173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174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7182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/>
              <a:t>1994: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cisterna</a:t>
            </a:r>
            <a:r>
              <a:rPr lang="en-US" sz="2400" dirty="0"/>
              <a:t> fu </a:t>
            </a:r>
            <a:r>
              <a:rPr lang="en-US" sz="2400" dirty="0" err="1"/>
              <a:t>contaminata</a:t>
            </a:r>
            <a:r>
              <a:rPr lang="en-US" sz="2400" dirty="0"/>
              <a:t> </a:t>
            </a:r>
            <a:r>
              <a:rPr lang="en-US" sz="2400" dirty="0" err="1"/>
              <a:t>accidentalmente</a:t>
            </a:r>
            <a:r>
              <a:rPr lang="en-US" sz="2400" dirty="0"/>
              <a:t> </a:t>
            </a:r>
            <a:r>
              <a:rPr lang="en-US" sz="2400" dirty="0" err="1"/>
              <a:t>provocando</a:t>
            </a:r>
            <a:r>
              <a:rPr lang="en-US" sz="2400" dirty="0"/>
              <a:t> 224.000 </a:t>
            </a:r>
            <a:r>
              <a:rPr lang="en-US" sz="2400" dirty="0" err="1"/>
              <a:t>vittime</a:t>
            </a:r>
            <a:r>
              <a:rPr lang="en-US" sz="2400" dirty="0"/>
              <a:t> (</a:t>
            </a:r>
            <a:r>
              <a:rPr lang="en-US" sz="2400" dirty="0" err="1"/>
              <a:t>persone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ammalate</a:t>
            </a:r>
            <a:r>
              <a:rPr lang="en-US" sz="2400" dirty="0"/>
              <a:t>). </a:t>
            </a:r>
          </a:p>
          <a:p>
            <a:pPr>
              <a:buFont typeface="Wingdings" charset="2"/>
              <a:buNone/>
            </a:pPr>
            <a:endParaRPr lang="en-US" sz="2400" dirty="0"/>
          </a:p>
          <a:p>
            <a:r>
              <a:rPr lang="en-US" sz="2400" dirty="0"/>
              <a:t>2009: E se non fosse </a:t>
            </a:r>
            <a:r>
              <a:rPr lang="en-US" sz="2400" dirty="0" err="1"/>
              <a:t>stato</a:t>
            </a:r>
            <a:r>
              <a:rPr lang="en-US" sz="2400" dirty="0"/>
              <a:t> </a:t>
            </a:r>
            <a:r>
              <a:rPr lang="en-US" sz="2400" dirty="0" err="1"/>
              <a:t>accidentale</a:t>
            </a:r>
            <a:r>
              <a:rPr lang="en-US" sz="2400" dirty="0"/>
              <a:t>? Se </a:t>
            </a:r>
            <a:r>
              <a:rPr lang="en-US" sz="2400" dirty="0" err="1"/>
              <a:t>si</a:t>
            </a:r>
            <a:r>
              <a:rPr lang="en-US" sz="2400" dirty="0"/>
              <a:t> fosse </a:t>
            </a:r>
            <a:r>
              <a:rPr lang="en-US" sz="2400" dirty="0" err="1"/>
              <a:t>trattato</a:t>
            </a:r>
            <a:r>
              <a:rPr lang="en-US" sz="2400" dirty="0"/>
              <a:t> di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cisterna</a:t>
            </a:r>
            <a:r>
              <a:rPr lang="en-US" sz="2400" dirty="0"/>
              <a:t> </a:t>
            </a:r>
            <a:r>
              <a:rPr lang="en-US" sz="2400" dirty="0" err="1"/>
              <a:t>contenente</a:t>
            </a:r>
            <a:r>
              <a:rPr lang="en-US" sz="2400" dirty="0"/>
              <a:t> olio per </a:t>
            </a:r>
            <a:r>
              <a:rPr lang="en-US" sz="2400" dirty="0" err="1"/>
              <a:t>friggere</a:t>
            </a:r>
            <a:r>
              <a:rPr lang="en-US" sz="2400" dirty="0"/>
              <a:t> </a:t>
            </a:r>
            <a:r>
              <a:rPr lang="en-US" sz="2400" dirty="0" err="1"/>
              <a:t>gli</a:t>
            </a:r>
            <a:r>
              <a:rPr lang="en-US" sz="2400" dirty="0"/>
              <a:t> </a:t>
            </a:r>
            <a:r>
              <a:rPr lang="en-US" sz="2400" dirty="0" err="1"/>
              <a:t>almenti</a:t>
            </a:r>
            <a:r>
              <a:rPr lang="en-US" sz="2400" dirty="0"/>
              <a:t> (carne/</a:t>
            </a:r>
            <a:r>
              <a:rPr lang="en-US" sz="2400" dirty="0" err="1"/>
              <a:t>pollame</a:t>
            </a:r>
            <a:r>
              <a:rPr lang="en-US" sz="2400" dirty="0"/>
              <a:t>)?</a:t>
            </a:r>
          </a:p>
        </p:txBody>
      </p:sp>
      <p:sp>
        <p:nvSpPr>
          <p:cNvPr id="7183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 rot="5400000" flipH="1">
            <a:off x="781050" y="415702"/>
            <a:ext cx="47625" cy="1609725"/>
            <a:chOff x="0" y="0"/>
            <a:chExt cx="30" cy="1014"/>
          </a:xfrm>
        </p:grpSpPr>
        <p:sp>
          <p:nvSpPr>
            <p:cNvPr id="12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3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15" name="Rectangle 13"/>
          <p:cNvSpPr txBox="1">
            <a:spLocks noChangeArrowheads="1"/>
          </p:cNvSpPr>
          <p:nvPr/>
        </p:nvSpPr>
        <p:spPr bwMode="auto">
          <a:xfrm>
            <a:off x="533400" y="105156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Perchè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occupa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Food Defense? 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2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53253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3254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53255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53256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3257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53258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53259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3260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53261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1196752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Risposta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all’Agenzia—Direttiva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FSIS 5500.2–5500.4</a:t>
            </a:r>
          </a:p>
        </p:txBody>
      </p:sp>
      <p:sp>
        <p:nvSpPr>
          <p:cNvPr id="53262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 err="1"/>
              <a:t>Definisce</a:t>
            </a:r>
            <a:r>
              <a:rPr lang="en-US" sz="2400" dirty="0"/>
              <a:t> come </a:t>
            </a:r>
            <a:r>
              <a:rPr lang="en-US" sz="2400" dirty="0" err="1"/>
              <a:t>viene</a:t>
            </a:r>
            <a:r>
              <a:rPr lang="en-US" sz="2400" dirty="0"/>
              <a:t> </a:t>
            </a:r>
            <a:r>
              <a:rPr lang="en-US" sz="2400" dirty="0" err="1"/>
              <a:t>garantita</a:t>
            </a:r>
            <a:r>
              <a:rPr lang="en-US" sz="2400" dirty="0"/>
              <a:t> la </a:t>
            </a:r>
            <a:r>
              <a:rPr lang="en-US" sz="2400" dirty="0" err="1"/>
              <a:t>comunicazione</a:t>
            </a:r>
            <a:r>
              <a:rPr lang="en-US" sz="2400" dirty="0"/>
              <a:t> in </a:t>
            </a:r>
            <a:r>
              <a:rPr lang="en-US" sz="2400" dirty="0" err="1"/>
              <a:t>situazioni</a:t>
            </a:r>
            <a:r>
              <a:rPr lang="en-US" sz="2400" dirty="0"/>
              <a:t> </a:t>
            </a:r>
            <a:r>
              <a:rPr lang="en-US" sz="2400" dirty="0" err="1"/>
              <a:t>straordinarie</a:t>
            </a:r>
            <a:r>
              <a:rPr lang="en-US" sz="2400" dirty="0"/>
              <a:t> (non </a:t>
            </a:r>
            <a:r>
              <a:rPr lang="en-US" sz="2400" dirty="0" err="1"/>
              <a:t>ordinarie</a:t>
            </a:r>
            <a:r>
              <a:rPr lang="en-US" sz="2400" dirty="0"/>
              <a:t>).</a:t>
            </a:r>
          </a:p>
          <a:p>
            <a:endParaRPr lang="en-US" sz="2400" dirty="0"/>
          </a:p>
          <a:p>
            <a:r>
              <a:rPr lang="en-US" sz="2400" dirty="0" err="1"/>
              <a:t>Definisce</a:t>
            </a:r>
            <a:r>
              <a:rPr lang="en-US" sz="2400" dirty="0"/>
              <a:t> come </a:t>
            </a:r>
            <a:r>
              <a:rPr lang="en-US" sz="2400" dirty="0" err="1"/>
              <a:t>mettere</a:t>
            </a:r>
            <a:r>
              <a:rPr lang="en-US" sz="2400" dirty="0"/>
              <a:t> in </a:t>
            </a:r>
            <a:r>
              <a:rPr lang="en-US" sz="2400" dirty="0" err="1"/>
              <a:t>sicurezza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prodotto</a:t>
            </a:r>
            <a:r>
              <a:rPr lang="en-US" sz="2400" dirty="0"/>
              <a:t> </a:t>
            </a:r>
            <a:r>
              <a:rPr lang="en-US" sz="2400" dirty="0" err="1"/>
              <a:t>manipolato</a:t>
            </a:r>
            <a:r>
              <a:rPr lang="en-US" sz="2400" dirty="0"/>
              <a:t> </a:t>
            </a:r>
            <a:r>
              <a:rPr lang="en-US" sz="2400" dirty="0" err="1"/>
              <a:t>intenzionalmente</a:t>
            </a:r>
            <a:r>
              <a:rPr lang="en-US" sz="2400" dirty="0"/>
              <a:t> e come </a:t>
            </a:r>
            <a:r>
              <a:rPr lang="en-US" sz="2400" dirty="0" err="1"/>
              <a:t>gestire</a:t>
            </a:r>
            <a:r>
              <a:rPr lang="en-US" sz="2400" dirty="0"/>
              <a:t> le </a:t>
            </a:r>
            <a:r>
              <a:rPr lang="en-US" sz="2400" dirty="0" err="1"/>
              <a:t>operazioni</a:t>
            </a:r>
            <a:r>
              <a:rPr lang="en-US" sz="2400" dirty="0"/>
              <a:t> di </a:t>
            </a:r>
            <a:r>
              <a:rPr lang="en-US" sz="2400" dirty="0" err="1"/>
              <a:t>smaltimento</a:t>
            </a:r>
            <a:r>
              <a:rPr lang="en-US" sz="2400" dirty="0"/>
              <a:t> e </a:t>
            </a:r>
            <a:r>
              <a:rPr lang="en-US" sz="2400" dirty="0" err="1"/>
              <a:t>decontaminazione</a:t>
            </a:r>
            <a:r>
              <a:rPr lang="en-US" sz="2400" dirty="0"/>
              <a:t>.  </a:t>
            </a:r>
          </a:p>
          <a:p>
            <a:endParaRPr lang="en-US" sz="2400" dirty="0"/>
          </a:p>
          <a:p>
            <a:r>
              <a:rPr lang="en-US" sz="2400" dirty="0" err="1"/>
              <a:t>Stabilisce</a:t>
            </a:r>
            <a:r>
              <a:rPr lang="en-US" sz="2400" dirty="0"/>
              <a:t> come </a:t>
            </a:r>
            <a:r>
              <a:rPr lang="en-US" sz="2400" dirty="0" err="1"/>
              <a:t>addestrare</a:t>
            </a:r>
            <a:r>
              <a:rPr lang="en-US" sz="2400" dirty="0"/>
              <a:t> e </a:t>
            </a:r>
            <a:r>
              <a:rPr lang="en-US" sz="2400" dirty="0" err="1"/>
              <a:t>utilizzare</a:t>
            </a:r>
            <a:r>
              <a:rPr lang="en-US" sz="2400" dirty="0"/>
              <a:t> le </a:t>
            </a:r>
            <a:r>
              <a:rPr lang="en-US" sz="2400" dirty="0" err="1"/>
              <a:t>squadre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gestiscono</a:t>
            </a:r>
            <a:r>
              <a:rPr lang="en-US" sz="2400" dirty="0"/>
              <a:t> </a:t>
            </a:r>
            <a:r>
              <a:rPr lang="en-US" sz="2400" dirty="0" err="1"/>
              <a:t>queste</a:t>
            </a:r>
            <a:r>
              <a:rPr lang="en-US" sz="2400" dirty="0"/>
              <a:t> </a:t>
            </a:r>
            <a:r>
              <a:rPr lang="en-US" sz="2400" dirty="0" err="1"/>
              <a:t>situazioni</a:t>
            </a:r>
            <a:r>
              <a:rPr lang="en-US" sz="2400" dirty="0"/>
              <a:t>.</a:t>
            </a:r>
          </a:p>
        </p:txBody>
      </p:sp>
      <p:sp>
        <p:nvSpPr>
          <p:cNvPr id="53263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2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6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54277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4278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54279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54280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4281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54282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54283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4284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54285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1268760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Risposta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all’Agenzia—Direttiva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FSIS 8080.1</a:t>
            </a:r>
          </a:p>
        </p:txBody>
      </p:sp>
      <p:sp>
        <p:nvSpPr>
          <p:cNvPr id="54286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 err="1"/>
              <a:t>Fornisce</a:t>
            </a:r>
            <a:r>
              <a:rPr lang="en-US" sz="2400" dirty="0"/>
              <a:t> </a:t>
            </a:r>
            <a:r>
              <a:rPr lang="en-US" sz="2400" dirty="0" err="1"/>
              <a:t>istruzioni</a:t>
            </a:r>
            <a:r>
              <a:rPr lang="en-US" sz="2400" dirty="0"/>
              <a:t> relative al </a:t>
            </a:r>
            <a:r>
              <a:rPr lang="en-US" sz="2400" dirty="0" err="1"/>
              <a:t>richiamo</a:t>
            </a:r>
            <a:r>
              <a:rPr lang="en-US" sz="2400" dirty="0"/>
              <a:t> di </a:t>
            </a:r>
            <a:r>
              <a:rPr lang="en-US" sz="2400" dirty="0" err="1"/>
              <a:t>prodotti</a:t>
            </a:r>
            <a:r>
              <a:rPr lang="en-US" sz="2400" dirty="0"/>
              <a:t> di carne e </a:t>
            </a:r>
            <a:r>
              <a:rPr lang="en-US" sz="2400" dirty="0" err="1"/>
              <a:t>pollame</a:t>
            </a:r>
            <a:r>
              <a:rPr lang="en-US" sz="2400" dirty="0"/>
              <a:t>.</a:t>
            </a:r>
          </a:p>
        </p:txBody>
      </p:sp>
      <p:sp>
        <p:nvSpPr>
          <p:cNvPr id="54287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51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6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0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55301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5302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55303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55304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5305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55306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55307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5308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55309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Risposta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dell’azienda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310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r>
              <a:rPr lang="en-US" sz="2400" dirty="0"/>
              <a:t>La </a:t>
            </a:r>
            <a:r>
              <a:rPr lang="en-US" sz="2400" dirty="0" err="1"/>
              <a:t>comunicazione</a:t>
            </a:r>
            <a:r>
              <a:rPr lang="en-US" sz="2400" dirty="0"/>
              <a:t> è </a:t>
            </a:r>
            <a:r>
              <a:rPr lang="en-US" sz="2400" dirty="0" err="1"/>
              <a:t>alla</a:t>
            </a:r>
            <a:r>
              <a:rPr lang="en-US" sz="2400" dirty="0"/>
              <a:t> base di </a:t>
            </a:r>
            <a:r>
              <a:rPr lang="en-US" sz="2400" dirty="0" err="1"/>
              <a:t>tutti</a:t>
            </a:r>
            <a:r>
              <a:rPr lang="en-US" sz="2400" dirty="0"/>
              <a:t> i </a:t>
            </a:r>
            <a:r>
              <a:rPr lang="en-US" sz="2400" dirty="0" err="1"/>
              <a:t>programmi</a:t>
            </a:r>
            <a:r>
              <a:rPr lang="en-US" sz="2400" dirty="0"/>
              <a:t> di </a:t>
            </a:r>
            <a:r>
              <a:rPr lang="en-US" sz="2400" dirty="0" err="1"/>
              <a:t>gestione</a:t>
            </a:r>
            <a:r>
              <a:rPr lang="en-US" sz="2400" dirty="0"/>
              <a:t> </a:t>
            </a:r>
            <a:r>
              <a:rPr lang="en-US" sz="2400" dirty="0" err="1"/>
              <a:t>crisi</a:t>
            </a:r>
            <a:r>
              <a:rPr lang="en-US" sz="2400" dirty="0"/>
              <a:t>. </a:t>
            </a:r>
          </a:p>
          <a:p>
            <a:r>
              <a:rPr lang="en-US" sz="2400" dirty="0"/>
              <a:t>Aggiornamento </a:t>
            </a:r>
            <a:r>
              <a:rPr lang="en-US" sz="2400" dirty="0" err="1"/>
              <a:t>dell’elenco</a:t>
            </a:r>
            <a:r>
              <a:rPr lang="en-US" sz="2400" dirty="0"/>
              <a:t> </a:t>
            </a:r>
            <a:r>
              <a:rPr lang="en-US" sz="2400" dirty="0" err="1"/>
              <a:t>contatti</a:t>
            </a:r>
            <a:r>
              <a:rPr lang="en-US" sz="2400" dirty="0"/>
              <a:t> e </a:t>
            </a:r>
            <a:r>
              <a:rPr lang="en-US" sz="2400" dirty="0" err="1"/>
              <a:t>tenerli</a:t>
            </a:r>
            <a:r>
              <a:rPr lang="en-US" sz="2400" dirty="0"/>
              <a:t> </a:t>
            </a:r>
            <a:r>
              <a:rPr lang="en-US" sz="2400" dirty="0" err="1"/>
              <a:t>sempre</a:t>
            </a:r>
            <a:r>
              <a:rPr lang="en-US" sz="2400" dirty="0"/>
              <a:t> a </a:t>
            </a:r>
            <a:r>
              <a:rPr lang="en-US" sz="2400" dirty="0" err="1"/>
              <a:t>portata</a:t>
            </a:r>
            <a:r>
              <a:rPr lang="en-US" sz="2400" dirty="0"/>
              <a:t> di </a:t>
            </a:r>
            <a:r>
              <a:rPr lang="en-US" sz="2400" dirty="0" err="1"/>
              <a:t>mano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Garantire</a:t>
            </a:r>
            <a:r>
              <a:rPr lang="en-US" sz="2400" dirty="0"/>
              <a:t> la </a:t>
            </a:r>
            <a:r>
              <a:rPr lang="en-US" sz="2400" dirty="0" err="1"/>
              <a:t>sicurezza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dipendenti</a:t>
            </a:r>
            <a:r>
              <a:rPr lang="en-US" sz="2400" dirty="0"/>
              <a:t> e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consumatori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Bloccare</a:t>
            </a:r>
            <a:r>
              <a:rPr lang="en-US" sz="2400" dirty="0"/>
              <a:t> </a:t>
            </a:r>
            <a:r>
              <a:rPr lang="en-US" sz="2400" dirty="0" err="1"/>
              <a:t>qualsiasi</a:t>
            </a:r>
            <a:r>
              <a:rPr lang="en-US" sz="2400" dirty="0"/>
              <a:t> </a:t>
            </a:r>
            <a:r>
              <a:rPr lang="en-US" sz="2400" dirty="0" err="1"/>
              <a:t>attività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possa</a:t>
            </a:r>
            <a:r>
              <a:rPr lang="en-US" sz="2400" dirty="0"/>
              <a:t> </a:t>
            </a:r>
            <a:r>
              <a:rPr lang="en-US" sz="2400" dirty="0" err="1"/>
              <a:t>aumentare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danno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Preparare</a:t>
            </a:r>
            <a:r>
              <a:rPr lang="en-US" sz="2400" dirty="0"/>
              <a:t> un </a:t>
            </a:r>
            <a:r>
              <a:rPr lang="en-US" sz="2400" dirty="0" err="1"/>
              <a:t>comunicato</a:t>
            </a:r>
            <a:r>
              <a:rPr lang="en-US" sz="2400" dirty="0"/>
              <a:t> per </a:t>
            </a:r>
            <a:r>
              <a:rPr lang="en-US" sz="2400" dirty="0" err="1"/>
              <a:t>allontanare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panico</a:t>
            </a:r>
            <a:r>
              <a:rPr lang="en-US" sz="2400" dirty="0"/>
              <a:t> e </a:t>
            </a:r>
            <a:r>
              <a:rPr lang="en-US" sz="2400" dirty="0" err="1"/>
              <a:t>infondere</a:t>
            </a:r>
            <a:r>
              <a:rPr lang="en-US" sz="2400" dirty="0"/>
              <a:t> </a:t>
            </a:r>
            <a:r>
              <a:rPr lang="en-US" sz="2400" dirty="0" err="1"/>
              <a:t>fiducia</a:t>
            </a:r>
            <a:r>
              <a:rPr lang="en-US" sz="2400" dirty="0"/>
              <a:t> in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piena</a:t>
            </a:r>
            <a:r>
              <a:rPr lang="en-US" sz="2400" dirty="0"/>
              <a:t> e </a:t>
            </a:r>
            <a:r>
              <a:rPr lang="en-US" sz="2400" dirty="0" err="1"/>
              <a:t>veloce</a:t>
            </a:r>
            <a:r>
              <a:rPr lang="en-US" sz="2400" dirty="0"/>
              <a:t> </a:t>
            </a:r>
            <a:r>
              <a:rPr lang="en-US" sz="2400" dirty="0" err="1"/>
              <a:t>ripresa</a:t>
            </a:r>
            <a:r>
              <a:rPr lang="en-US" sz="2400" dirty="0"/>
              <a:t>.</a:t>
            </a:r>
          </a:p>
        </p:txBody>
      </p:sp>
      <p:sp>
        <p:nvSpPr>
          <p:cNvPr id="55311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52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0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4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56325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6326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56327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56328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6329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56330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56331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6332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56333" name="Rectangle 1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Simulazione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del Piano—</a:t>
            </a: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Esercitazione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individuale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334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r>
              <a:rPr lang="en-US" sz="2400" dirty="0" err="1"/>
              <a:t>Riesamina</a:t>
            </a:r>
            <a:r>
              <a:rPr lang="en-US" sz="2400" dirty="0"/>
              <a:t> e </a:t>
            </a:r>
            <a:r>
              <a:rPr lang="en-US" sz="2400" dirty="0" err="1"/>
              <a:t>completa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possibile</a:t>
            </a:r>
            <a:r>
              <a:rPr lang="en-US" sz="2400" dirty="0"/>
              <a:t> le </a:t>
            </a:r>
            <a:r>
              <a:rPr lang="en-US" sz="2400" dirty="0" err="1"/>
              <a:t>sezioni</a:t>
            </a:r>
            <a:r>
              <a:rPr lang="en-US" sz="2400" dirty="0"/>
              <a:t> del Piano </a:t>
            </a:r>
            <a:r>
              <a:rPr lang="en-US" sz="2400" dirty="0" err="1"/>
              <a:t>campione</a:t>
            </a:r>
            <a:r>
              <a:rPr lang="en-US" sz="2400" dirty="0"/>
              <a:t> relative </a:t>
            </a:r>
            <a:r>
              <a:rPr lang="en-US" sz="2400" dirty="0" err="1"/>
              <a:t>alla</a:t>
            </a:r>
            <a:r>
              <a:rPr lang="en-US" sz="2400" dirty="0"/>
              <a:t> </a:t>
            </a:r>
            <a:r>
              <a:rPr lang="en-US" sz="2400" dirty="0" err="1"/>
              <a:t>risposta</a:t>
            </a:r>
            <a:r>
              <a:rPr lang="en-US" sz="2400" dirty="0"/>
              <a:t> </a:t>
            </a:r>
            <a:r>
              <a:rPr lang="en-US" sz="2400" dirty="0" err="1"/>
              <a:t>all’incidente</a:t>
            </a:r>
            <a:r>
              <a:rPr lang="en-US" sz="2400" dirty="0"/>
              <a:t>.  (pages 14–17)</a:t>
            </a:r>
          </a:p>
          <a:p>
            <a:r>
              <a:rPr lang="en-US" sz="2400" dirty="0"/>
              <a:t>Le </a:t>
            </a:r>
            <a:r>
              <a:rPr lang="en-US" sz="2400" dirty="0" err="1"/>
              <a:t>colonne</a:t>
            </a:r>
            <a:r>
              <a:rPr lang="en-US" sz="2400" dirty="0"/>
              <a:t> di </a:t>
            </a:r>
            <a:r>
              <a:rPr lang="en-US" sz="2400" dirty="0" err="1"/>
              <a:t>sinistra</a:t>
            </a:r>
            <a:r>
              <a:rPr lang="en-US" sz="2400" dirty="0"/>
              <a:t> </a:t>
            </a:r>
            <a:r>
              <a:rPr lang="en-US" sz="2400" dirty="0" err="1"/>
              <a:t>nelle</a:t>
            </a:r>
            <a:r>
              <a:rPr lang="en-US" sz="2400" dirty="0"/>
              <a:t> </a:t>
            </a:r>
            <a:r>
              <a:rPr lang="en-US" sz="2400" dirty="0" err="1"/>
              <a:t>tabelle</a:t>
            </a:r>
            <a:r>
              <a:rPr lang="en-US" sz="2400" dirty="0"/>
              <a:t> </a:t>
            </a:r>
            <a:r>
              <a:rPr lang="en-US" sz="2400" dirty="0" err="1"/>
              <a:t>indicano</a:t>
            </a:r>
            <a:r>
              <a:rPr lang="en-US" sz="2400" dirty="0"/>
              <a:t> lo </a:t>
            </a:r>
            <a:r>
              <a:rPr lang="en-US" sz="2400" dirty="0" err="1"/>
              <a:t>stato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misure</a:t>
            </a:r>
            <a:r>
              <a:rPr lang="en-US" sz="2400" dirty="0"/>
              <a:t> food defense </a:t>
            </a:r>
            <a:r>
              <a:rPr lang="en-US" sz="2400" dirty="0" err="1"/>
              <a:t>suggerite</a:t>
            </a:r>
            <a:r>
              <a:rPr lang="en-US" sz="2400" dirty="0"/>
              <a:t>: </a:t>
            </a:r>
          </a:p>
          <a:p>
            <a:pPr marL="782638" lvl="1">
              <a:spcBef>
                <a:spcPts val="700"/>
              </a:spcBef>
              <a:buFont typeface="Arial" charset="0"/>
              <a:buNone/>
            </a:pPr>
            <a:r>
              <a:rPr lang="en-US" sz="2400" dirty="0"/>
              <a:t>X	</a:t>
            </a:r>
            <a:r>
              <a:rPr lang="en-US" sz="2400" dirty="0" err="1"/>
              <a:t>indica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non è </a:t>
            </a:r>
            <a:r>
              <a:rPr lang="en-US" sz="2400" dirty="0" err="1"/>
              <a:t>applicabile</a:t>
            </a:r>
            <a:r>
              <a:rPr lang="en-US" sz="2400" dirty="0"/>
              <a:t> per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tuo</a:t>
            </a:r>
            <a:r>
              <a:rPr lang="en-US" sz="2400" dirty="0"/>
              <a:t> </a:t>
            </a:r>
            <a:r>
              <a:rPr lang="en-US" sz="2400" dirty="0" err="1"/>
              <a:t>stabilimento</a:t>
            </a:r>
            <a:r>
              <a:rPr lang="en-US" sz="2400" dirty="0"/>
              <a:t>. </a:t>
            </a:r>
          </a:p>
          <a:p>
            <a:pPr marL="782638" lvl="1">
              <a:lnSpc>
                <a:spcPct val="90000"/>
              </a:lnSpc>
              <a:spcBef>
                <a:spcPts val="700"/>
              </a:spcBef>
              <a:buFont typeface="Arial" charset="0"/>
              <a:buNone/>
            </a:pPr>
            <a:r>
              <a:rPr lang="en-US" sz="2400" dirty="0">
                <a:latin typeface="Wingdings" charset="2"/>
                <a:ea typeface="Wingdings" charset="2"/>
                <a:cs typeface="Wingdings" charset="2"/>
                <a:sym typeface="Wingdings" charset="2"/>
              </a:rPr>
              <a:t></a:t>
            </a:r>
            <a:r>
              <a:rPr lang="en-US" sz="2400" dirty="0"/>
              <a:t>	</a:t>
            </a:r>
            <a:r>
              <a:rPr lang="en-US" sz="2400" dirty="0" err="1"/>
              <a:t>indica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misura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implementata</a:t>
            </a:r>
            <a:r>
              <a:rPr lang="en-US" sz="2400" dirty="0"/>
              <a:t> </a:t>
            </a:r>
            <a:r>
              <a:rPr lang="en-US" sz="2400" dirty="0" err="1"/>
              <a:t>nel</a:t>
            </a:r>
            <a:r>
              <a:rPr lang="en-US" sz="2400" dirty="0"/>
              <a:t> </a:t>
            </a:r>
            <a:r>
              <a:rPr lang="en-US" sz="2400" dirty="0" err="1"/>
              <a:t>tuo</a:t>
            </a:r>
            <a:r>
              <a:rPr lang="en-US" sz="2400" dirty="0"/>
              <a:t> </a:t>
            </a:r>
            <a:r>
              <a:rPr lang="en-US" sz="2400" dirty="0" err="1"/>
              <a:t>stabilimento</a:t>
            </a:r>
            <a:r>
              <a:rPr lang="en-US" sz="2400" dirty="0"/>
              <a:t>. </a:t>
            </a:r>
          </a:p>
          <a:p>
            <a:pPr marL="782638" lvl="1">
              <a:lnSpc>
                <a:spcPct val="90000"/>
              </a:lnSpc>
              <a:spcBef>
                <a:spcPts val="700"/>
              </a:spcBef>
              <a:buFont typeface="Arial" charset="0"/>
              <a:buNone/>
            </a:pPr>
            <a:r>
              <a:rPr lang="en-US" sz="2400" dirty="0"/>
              <a:t>I	</a:t>
            </a:r>
            <a:r>
              <a:rPr lang="en-US" sz="2400" dirty="0" err="1"/>
              <a:t>indica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la </a:t>
            </a:r>
            <a:r>
              <a:rPr lang="en-US" sz="2400" dirty="0" err="1"/>
              <a:t>misura</a:t>
            </a:r>
            <a:r>
              <a:rPr lang="en-US" sz="2400" dirty="0"/>
              <a:t> è </a:t>
            </a:r>
            <a:r>
              <a:rPr lang="en-US" sz="2400" dirty="0" err="1"/>
              <a:t>incompleta</a:t>
            </a:r>
            <a:r>
              <a:rPr lang="en-US" sz="2400" dirty="0"/>
              <a:t> o non </a:t>
            </a:r>
            <a:r>
              <a:rPr lang="en-US" sz="2400" dirty="0" err="1"/>
              <a:t>implementata</a:t>
            </a:r>
            <a:r>
              <a:rPr lang="en-US" sz="2400" dirty="0"/>
              <a:t>; </a:t>
            </a:r>
            <a:r>
              <a:rPr lang="en-US" sz="2400" dirty="0" err="1"/>
              <a:t>esse</a:t>
            </a:r>
            <a:r>
              <a:rPr lang="en-US" sz="2400" dirty="0"/>
              <a:t> </a:t>
            </a:r>
            <a:r>
              <a:rPr lang="en-US" sz="2400" dirty="0" err="1"/>
              <a:t>saranno</a:t>
            </a:r>
            <a:r>
              <a:rPr lang="en-US" sz="2400" dirty="0"/>
              <a:t> </a:t>
            </a:r>
            <a:r>
              <a:rPr lang="en-US" sz="2400" dirty="0" err="1"/>
              <a:t>ulteriormente</a:t>
            </a:r>
            <a:r>
              <a:rPr lang="en-US" sz="2400" dirty="0"/>
              <a:t> </a:t>
            </a:r>
            <a:r>
              <a:rPr lang="en-US" sz="2400" dirty="0" err="1"/>
              <a:t>prese</a:t>
            </a:r>
            <a:r>
              <a:rPr lang="en-US" sz="2400" dirty="0"/>
              <a:t> in </a:t>
            </a:r>
            <a:r>
              <a:rPr lang="en-US" sz="2400" dirty="0" err="1"/>
              <a:t>considerazione</a:t>
            </a:r>
            <a:r>
              <a:rPr lang="en-US" sz="2400" dirty="0"/>
              <a:t> in un </a:t>
            </a:r>
            <a:r>
              <a:rPr lang="en-US" sz="2400" dirty="0" err="1"/>
              <a:t>foglio</a:t>
            </a:r>
            <a:r>
              <a:rPr lang="en-US" sz="2400" dirty="0"/>
              <a:t> di </a:t>
            </a:r>
            <a:r>
              <a:rPr lang="en-US" sz="2400" dirty="0" err="1"/>
              <a:t>analisi</a:t>
            </a:r>
            <a:r>
              <a:rPr lang="en-US" sz="2400" dirty="0"/>
              <a:t> del </a:t>
            </a:r>
            <a:r>
              <a:rPr lang="en-US" sz="2400" dirty="0" err="1"/>
              <a:t>rischio</a:t>
            </a:r>
            <a:r>
              <a:rPr lang="en-US" sz="2400" dirty="0"/>
              <a:t>. </a:t>
            </a:r>
          </a:p>
        </p:txBody>
      </p:sp>
      <p:sp>
        <p:nvSpPr>
          <p:cNvPr id="56335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53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6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4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8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57349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7350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57351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57352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7353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57354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57355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7356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57357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1268760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Foglio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analisi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del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rischio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Food Defense—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Esercitazione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di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gruppo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358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>
              <a:buFont typeface="Wingdings" charset="2"/>
              <a:buNone/>
            </a:pPr>
            <a:endParaRPr lang="en-US" sz="2400"/>
          </a:p>
          <a:p>
            <a:r>
              <a:rPr lang="en-US" sz="2400"/>
              <a:t>Seleziona una o due aree di difesa per gruppo </a:t>
            </a:r>
          </a:p>
          <a:p>
            <a:r>
              <a:rPr lang="en-US" sz="2400"/>
              <a:t>Discuti quelle misure di difesa e calcola l’impatto potenziale sul miglioramento delle procedure di prevenzione.  </a:t>
            </a:r>
          </a:p>
          <a:p>
            <a:r>
              <a:rPr lang="en-US" sz="2400"/>
              <a:t>Sul foglio, fai un elenco delle misure che hai segnato con una ‘I’ nel tuo Piano campione. </a:t>
            </a:r>
          </a:p>
          <a:p>
            <a:r>
              <a:rPr lang="en-US" sz="2400"/>
              <a:t>Determina il punteggio per ogni misura in base a impatto e stato. </a:t>
            </a:r>
          </a:p>
          <a:p>
            <a:endParaRPr lang="en-US" sz="2400" dirty="0"/>
          </a:p>
        </p:txBody>
      </p:sp>
      <p:sp>
        <p:nvSpPr>
          <p:cNvPr id="57359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54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8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2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58373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8374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58375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58376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8377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58378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58379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8380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58381" name="Rectangle 13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title"/>
          </p:nvPr>
        </p:nvSpPr>
        <p:spPr>
          <a:xfrm>
            <a:off x="539552" y="1268760"/>
            <a:ext cx="8077200" cy="914400"/>
          </a:xfrm>
          <a:ln/>
        </p:spPr>
        <p:txBody>
          <a:bodyPr rIns="132080"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Piano di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Prevenzione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Food Defense</a:t>
            </a: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Discussione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di Gruppo </a:t>
            </a:r>
          </a:p>
        </p:txBody>
      </p:sp>
      <p:sp>
        <p:nvSpPr>
          <p:cNvPr id="58383" name="Rectangle 15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 algn="ctr">
              <a:buFont typeface="Wingdings" charset="2"/>
              <a:buNone/>
            </a:pPr>
            <a:endParaRPr lang="en-US" sz="2400" dirty="0"/>
          </a:p>
          <a:p>
            <a:pPr algn="ctr">
              <a:buFont typeface="Wingdings" charset="2"/>
              <a:buNone/>
            </a:pPr>
            <a:r>
              <a:rPr lang="en-US" sz="2400" dirty="0" err="1"/>
              <a:t>Ogni</a:t>
            </a:r>
            <a:r>
              <a:rPr lang="en-US" sz="2400" dirty="0"/>
              <a:t> </a:t>
            </a:r>
            <a:r>
              <a:rPr lang="en-US" sz="2400" dirty="0" err="1"/>
              <a:t>gruppo</a:t>
            </a:r>
            <a:r>
              <a:rPr lang="en-US" sz="2400" dirty="0"/>
              <a:t> </a:t>
            </a:r>
            <a:r>
              <a:rPr lang="en-US" sz="2400" dirty="0" err="1"/>
              <a:t>farà</a:t>
            </a:r>
            <a:r>
              <a:rPr lang="en-US" sz="2400" dirty="0"/>
              <a:t> un </a:t>
            </a:r>
            <a:r>
              <a:rPr lang="en-US" sz="2400" dirty="0" err="1"/>
              <a:t>riassunto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propri</a:t>
            </a:r>
            <a:r>
              <a:rPr lang="en-US" sz="2400" dirty="0"/>
              <a:t> </a:t>
            </a:r>
            <a:r>
              <a:rPr lang="en-US" sz="2400" dirty="0" err="1"/>
              <a:t>risultati</a:t>
            </a:r>
            <a:r>
              <a:rPr lang="en-US" sz="2400" dirty="0"/>
              <a:t>.</a:t>
            </a:r>
          </a:p>
          <a:p>
            <a:pPr algn="ctr">
              <a:buFont typeface="Wingdings" charset="2"/>
              <a:buNone/>
            </a:pPr>
            <a:endParaRPr lang="en-US" sz="2400" dirty="0"/>
          </a:p>
          <a:p>
            <a:pPr algn="ctr">
              <a:buFont typeface="Wingdings" charset="2"/>
              <a:buNone/>
            </a:pPr>
            <a:r>
              <a:rPr lang="en-US" sz="2400" dirty="0" err="1"/>
              <a:t>Quali</a:t>
            </a:r>
            <a:r>
              <a:rPr lang="en-US" sz="2400" dirty="0"/>
              <a:t> </a:t>
            </a:r>
            <a:r>
              <a:rPr lang="en-US" sz="2400" dirty="0" err="1"/>
              <a:t>erano</a:t>
            </a:r>
            <a:r>
              <a:rPr lang="en-US" sz="2400" dirty="0"/>
              <a:t> le </a:t>
            </a:r>
            <a:r>
              <a:rPr lang="en-US" sz="2400" dirty="0" err="1"/>
              <a:t>misure</a:t>
            </a:r>
            <a:r>
              <a:rPr lang="en-US" sz="2400" dirty="0"/>
              <a:t>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comuni</a:t>
            </a:r>
            <a:r>
              <a:rPr lang="en-US" sz="2400" dirty="0"/>
              <a:t> non </a:t>
            </a:r>
            <a:r>
              <a:rPr lang="en-US" sz="2400" dirty="0" err="1"/>
              <a:t>ancora</a:t>
            </a:r>
            <a:r>
              <a:rPr lang="en-US" sz="2400" dirty="0"/>
              <a:t> </a:t>
            </a:r>
            <a:r>
              <a:rPr lang="en-US" sz="2400" dirty="0" err="1"/>
              <a:t>implementate</a:t>
            </a:r>
            <a:r>
              <a:rPr lang="en-US" sz="2400" dirty="0"/>
              <a:t>? </a:t>
            </a:r>
          </a:p>
          <a:p>
            <a:pPr algn="ctr">
              <a:buFont typeface="Wingdings" charset="2"/>
              <a:buNone/>
            </a:pPr>
            <a:endParaRPr lang="en-US" sz="2400" dirty="0"/>
          </a:p>
          <a:p>
            <a:pPr algn="ctr">
              <a:buFont typeface="Wingdings" charset="2"/>
              <a:buNone/>
            </a:pPr>
            <a:r>
              <a:rPr lang="en-US" sz="2400" dirty="0"/>
              <a:t>Di </a:t>
            </a:r>
            <a:r>
              <a:rPr lang="en-US" sz="2400" dirty="0" err="1"/>
              <a:t>queste</a:t>
            </a:r>
            <a:r>
              <a:rPr lang="en-US" sz="2400" dirty="0"/>
              <a:t>, </a:t>
            </a:r>
            <a:r>
              <a:rPr lang="en-US" sz="2400" dirty="0" err="1"/>
              <a:t>quali</a:t>
            </a:r>
            <a:r>
              <a:rPr lang="en-US" sz="2400" dirty="0"/>
              <a:t> </a:t>
            </a:r>
            <a:r>
              <a:rPr lang="en-US" sz="2400" dirty="0" err="1"/>
              <a:t>erano</a:t>
            </a:r>
            <a:r>
              <a:rPr lang="en-US" sz="2400" dirty="0"/>
              <a:t> le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importanti</a:t>
            </a:r>
            <a:r>
              <a:rPr lang="en-US" sz="2400" dirty="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3" grpId="0" build="p" bldLvl="5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6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59397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9398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59399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59400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9401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59403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9404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59405" name="Rectangle 13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56</a:t>
            </a:r>
          </a:p>
        </p:txBody>
      </p:sp>
      <p:sp>
        <p:nvSpPr>
          <p:cNvPr id="59406" name="Rectangle 14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8077200" cy="914400"/>
          </a:xfrm>
        </p:spPr>
        <p:txBody>
          <a:bodyPr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Consigli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407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/>
          </a:p>
          <a:p>
            <a:pPr lvl="2"/>
            <a:r>
              <a:rPr lang="en-US" dirty="0" err="1"/>
              <a:t>Completa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Piano</a:t>
            </a:r>
          </a:p>
          <a:p>
            <a:pPr lvl="2"/>
            <a:endParaRPr lang="en-US" dirty="0"/>
          </a:p>
          <a:p>
            <a:pPr lvl="2"/>
            <a:r>
              <a:rPr lang="en-US" dirty="0" err="1"/>
              <a:t>Implementa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Piano </a:t>
            </a:r>
          </a:p>
          <a:p>
            <a:pPr lvl="2"/>
            <a:endParaRPr lang="en-US" dirty="0"/>
          </a:p>
          <a:p>
            <a:pPr lvl="2"/>
            <a:r>
              <a:rPr lang="en-US" dirty="0" err="1"/>
              <a:t>Rivaluta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Piano </a:t>
            </a:r>
            <a:r>
              <a:rPr lang="en-US" dirty="0" err="1"/>
              <a:t>ogni</a:t>
            </a:r>
            <a:r>
              <a:rPr lang="en-US" dirty="0"/>
              <a:t> anno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20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60421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0422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60423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60424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0425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60426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60427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0428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60429" name="Rectangle 13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57</a:t>
            </a:r>
          </a:p>
        </p:txBody>
      </p:sp>
      <p:sp>
        <p:nvSpPr>
          <p:cNvPr id="60430" name="Rectangle 14"/>
          <p:cNvSpPr>
            <a:spLocks noGrp="1" noChangeArrowheads="1"/>
          </p:cNvSpPr>
          <p:nvPr>
            <p:ph type="title"/>
          </p:nvPr>
        </p:nvSpPr>
        <p:spPr>
          <a:xfrm>
            <a:off x="467544" y="1052736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Leggi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contro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la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manomissione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431" name="Rectangle 15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 marL="39688" lvl="2" indent="-39688" algn="ctr">
              <a:buFont typeface="Arial" charset="0"/>
              <a:buNone/>
            </a:pPr>
            <a:endParaRPr lang="en-US" dirty="0"/>
          </a:p>
          <a:p>
            <a:pPr marL="39688" lvl="2" indent="-39688" algn="ctr">
              <a:buFont typeface="Arial" charset="0"/>
              <a:buNone/>
            </a:pPr>
            <a:endParaRPr lang="en-US" dirty="0"/>
          </a:p>
          <a:p>
            <a:pPr marL="39688" lvl="2" indent="-39688" algn="ctr">
              <a:buFont typeface="Arial" charset="0"/>
              <a:buNone/>
            </a:pPr>
            <a:r>
              <a:rPr lang="en-US" dirty="0"/>
              <a:t>LEGGE FEDERALE ANTI-MANOMISSIONE</a:t>
            </a:r>
            <a:br>
              <a:rPr lang="en-US" dirty="0"/>
            </a:br>
            <a:r>
              <a:rPr lang="en-US" dirty="0"/>
              <a:t>U.S.C. TITOLO 18 - PROCEDURA SUI CRIMINI  E I CRIMINALI</a:t>
            </a:r>
            <a:br>
              <a:rPr lang="en-US" dirty="0"/>
            </a:br>
            <a:r>
              <a:rPr lang="en-US" dirty="0"/>
              <a:t> PRIMA PARTE  - CRIMINI</a:t>
            </a:r>
            <a:br>
              <a:rPr lang="en-US" dirty="0"/>
            </a:br>
            <a:r>
              <a:rPr lang="en-US" dirty="0"/>
              <a:t>CAPITOLO 65 - DANNI INTENZIONALI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4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61445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1446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61447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61448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1449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61450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61451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1452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61453" name="Rectangle 13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58</a:t>
            </a:r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Risorse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455" name="Rectangle 15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 anchor="ctr"/>
          <a:lstStyle/>
          <a:p>
            <a:pPr marL="382588" lvl="2" indent="-342900">
              <a:buClr>
                <a:srgbClr val="009999"/>
              </a:buClr>
              <a:buFont typeface="Wingdings" charset="2"/>
              <a:buChar char="§"/>
            </a:pPr>
            <a:endParaRPr lang="en-US" sz="2000" dirty="0"/>
          </a:p>
          <a:p>
            <a:pPr marL="382588" lvl="2" indent="-342900">
              <a:buClr>
                <a:srgbClr val="009999"/>
              </a:buClr>
              <a:buFont typeface="Wingdings" charset="2"/>
              <a:buChar char="§"/>
            </a:pPr>
            <a:r>
              <a:rPr lang="en-US" sz="2000" dirty="0"/>
              <a:t>Checklist FSIS checklist (</a:t>
            </a:r>
            <a:r>
              <a:rPr lang="en-US" sz="2000" dirty="0" err="1"/>
              <a:t>Dicembre</a:t>
            </a:r>
            <a:r>
              <a:rPr lang="en-US" sz="2000" dirty="0"/>
              <a:t> 2007): </a:t>
            </a:r>
            <a:br>
              <a:rPr lang="en-US" sz="2000" dirty="0">
                <a:ea typeface="ヒラギノ角ゴ Pro W6" charset="0"/>
                <a:cs typeface="ヒラギノ角ゴ Pro W6" charset="0"/>
                <a:hlinkClick r:id="rId2"/>
              </a:rPr>
            </a:br>
            <a:r>
              <a:rPr lang="en-US" sz="2000" u="sng" dirty="0">
                <a:solidFill>
                  <a:srgbClr val="009999"/>
                </a:solidFill>
                <a:hlinkClick r:id="rId2"/>
              </a:rPr>
              <a:t>http://www.fsis.usda.gov/PDF/Slaughter_Plant_Checklist.pd</a:t>
            </a:r>
            <a:r>
              <a:rPr lang="en-US" sz="2000" u="sng" dirty="0">
                <a:solidFill>
                  <a:srgbClr val="009999"/>
                </a:solidFill>
              </a:rPr>
              <a:t>f</a:t>
            </a:r>
            <a:endParaRPr lang="en-US" sz="2000" dirty="0"/>
          </a:p>
          <a:p>
            <a:pPr marL="382588" lvl="2" indent="-342900">
              <a:buClr>
                <a:srgbClr val="009999"/>
              </a:buClr>
              <a:buFont typeface="Wingdings" charset="2"/>
              <a:buChar char="§"/>
            </a:pPr>
            <a:endParaRPr lang="en-US" sz="2000" dirty="0"/>
          </a:p>
          <a:p>
            <a:pPr marL="382588" lvl="2" indent="-342900">
              <a:buClr>
                <a:srgbClr val="009999"/>
              </a:buClr>
              <a:buFont typeface="Wingdings" charset="2"/>
              <a:buChar char="§"/>
            </a:pPr>
            <a:r>
              <a:rPr lang="en-US" sz="2000" dirty="0"/>
              <a:t>Piano </a:t>
            </a:r>
            <a:r>
              <a:rPr lang="en-US" sz="2000" dirty="0" err="1"/>
              <a:t>elementare</a:t>
            </a:r>
            <a:r>
              <a:rPr lang="en-US" sz="2000" dirty="0"/>
              <a:t> FSIS: </a:t>
            </a:r>
            <a:br>
              <a:rPr lang="en-US" sz="2000" dirty="0">
                <a:ea typeface="ヒラギノ角ゴ Pro W6" charset="0"/>
                <a:cs typeface="ヒラギノ角ゴ Pro W6" charset="0"/>
              </a:rPr>
            </a:br>
            <a:r>
              <a:rPr lang="en-US" sz="2000" u="sng" dirty="0">
                <a:solidFill>
                  <a:srgbClr val="009999"/>
                </a:solidFill>
                <a:hlinkClick r:id="rId3"/>
              </a:rPr>
              <a:t>http://www.fsis.usda.gov/PDF/CARVER.pdf</a:t>
            </a:r>
            <a:endParaRPr lang="en-US" sz="2000" dirty="0"/>
          </a:p>
          <a:p>
            <a:pPr marL="382588" lvl="2" indent="-342900">
              <a:buClr>
                <a:srgbClr val="009999"/>
              </a:buClr>
              <a:buFont typeface="Wingdings" charset="2"/>
              <a:buChar char="§"/>
            </a:pPr>
            <a:endParaRPr lang="en-US" sz="2000" dirty="0">
              <a:ea typeface="ヒラギノ角ゴ Pro W6" charset="0"/>
              <a:cs typeface="ヒラギノ角ゴ Pro W6" charset="0"/>
            </a:endParaRPr>
          </a:p>
          <a:p>
            <a:pPr marL="382588" lvl="1" indent="-342900">
              <a:buFont typeface="Wingdings" charset="2"/>
              <a:buChar char="§"/>
            </a:pPr>
            <a:r>
              <a:rPr lang="en-US" sz="2000" dirty="0" err="1"/>
              <a:t>Legge</a:t>
            </a:r>
            <a:r>
              <a:rPr lang="en-US" sz="2000" dirty="0"/>
              <a:t> </a:t>
            </a:r>
            <a:r>
              <a:rPr lang="en-US" sz="2000" dirty="0" err="1"/>
              <a:t>Federale</a:t>
            </a:r>
            <a:r>
              <a:rPr lang="en-US" sz="2000" dirty="0"/>
              <a:t> anti-</a:t>
            </a:r>
            <a:r>
              <a:rPr lang="en-US" sz="2000" dirty="0" err="1"/>
              <a:t>manonissione</a:t>
            </a:r>
            <a:r>
              <a:rPr lang="en-US" sz="2000" dirty="0"/>
              <a:t>: </a:t>
            </a:r>
            <a:br>
              <a:rPr lang="en-US" sz="2000" dirty="0">
                <a:ea typeface="ヒラギノ角ゴ Pro W6" charset="0"/>
                <a:cs typeface="ヒラギノ角ゴ Pro W6" charset="0"/>
              </a:rPr>
            </a:br>
            <a:r>
              <a:rPr lang="en-US" sz="2000" u="sng" dirty="0">
                <a:solidFill>
                  <a:srgbClr val="009999"/>
                </a:solidFill>
                <a:hlinkClick r:id="rId4"/>
              </a:rPr>
              <a:t>http://www.fda.gov/RegulatoryInformation/Legislation/ucm148785.htm</a:t>
            </a:r>
            <a:endParaRPr lang="en-US" sz="2000" dirty="0"/>
          </a:p>
          <a:p>
            <a:pPr marL="382588" lvl="1" indent="-342900">
              <a:buFont typeface="Wingdings" charset="2"/>
              <a:buChar char="§"/>
            </a:pPr>
            <a:endParaRPr lang="en-US" sz="2000" u="sng" dirty="0">
              <a:ea typeface="ヒラギノ角ゴ Pro W6" charset="0"/>
              <a:cs typeface="ヒラギノ角ゴ Pro W6" charset="0"/>
            </a:endParaRPr>
          </a:p>
          <a:p>
            <a:pPr marL="382588" lvl="1" indent="-342900">
              <a:buFont typeface="Wingdings" charset="2"/>
              <a:buChar char="§"/>
            </a:pPr>
            <a:r>
              <a:rPr lang="en-US" sz="2000" dirty="0" err="1"/>
              <a:t>Guida</a:t>
            </a:r>
            <a:r>
              <a:rPr lang="en-US" sz="2000" dirty="0"/>
              <a:t> USDA (United States Department of Agriculture): </a:t>
            </a:r>
            <a:br>
              <a:rPr lang="en-US" sz="2000" dirty="0">
                <a:ea typeface="ヒラギノ角ゴ Pro W6" charset="0"/>
                <a:cs typeface="ヒラギノ角ゴ Pro W6" charset="0"/>
              </a:rPr>
            </a:br>
            <a:r>
              <a:rPr lang="en-US" sz="2000" u="sng" dirty="0">
                <a:solidFill>
                  <a:srgbClr val="009999"/>
                </a:solidFill>
                <a:hlinkClick r:id="rId5"/>
              </a:rPr>
              <a:t>http://www.fsis.usda.gov/food_defense_%26_emergency_response/Guidance_Materials/index.asp</a:t>
            </a:r>
            <a:endParaRPr lang="en-US" sz="2000" u="sng" dirty="0">
              <a:solidFill>
                <a:srgbClr val="009999"/>
              </a:solidFill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8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62469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2470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62471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62472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2473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62474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62475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2476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62477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077200" cy="914400"/>
          </a:xfrm>
          <a:ln/>
        </p:spPr>
        <p:txBody>
          <a:bodyPr rIns="132080"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Resources</a:t>
            </a:r>
            <a:r>
              <a:rPr lang="en-US" dirty="0"/>
              <a:t> </a:t>
            </a:r>
          </a:p>
        </p:txBody>
      </p:sp>
      <p:sp>
        <p:nvSpPr>
          <p:cNvPr id="62478" name="Rectangle 14"/>
          <p:cNvSpPr>
            <a:spLocks noGrp="1" noChangeArrowheads="1"/>
          </p:cNvSpPr>
          <p:nvPr>
            <p:ph idx="1"/>
          </p:nvPr>
        </p:nvSpPr>
        <p:spPr>
          <a:xfrm>
            <a:off x="755576" y="1916832"/>
            <a:ext cx="8077200" cy="4343400"/>
          </a:xfrm>
          <a:ln/>
        </p:spPr>
        <p:txBody>
          <a:bodyPr rIns="132080"/>
          <a:lstStyle/>
          <a:p>
            <a:pPr marL="782638" lvl="1">
              <a:lnSpc>
                <a:spcPct val="90000"/>
              </a:lnSpc>
              <a:buFont typeface="Wingdings" charset="2"/>
              <a:buChar char="§"/>
            </a:pPr>
            <a:r>
              <a:rPr lang="en-US" sz="2000" dirty="0"/>
              <a:t>Podcasts: </a:t>
            </a:r>
            <a:r>
              <a:rPr lang="en-US" sz="2000" u="sng" dirty="0">
                <a:solidFill>
                  <a:srgbClr val="009999"/>
                </a:solidFill>
                <a:hlinkClick r:id="rId2"/>
              </a:rPr>
              <a:t>http://www.fsis.usda.gov/News_&amp;_Events/Food_Safety_Inspection_Podcasts/index.asp</a:t>
            </a:r>
            <a:endParaRPr lang="en-US" sz="2000" dirty="0"/>
          </a:p>
          <a:p>
            <a:pPr marL="782638" lvl="1">
              <a:lnSpc>
                <a:spcPct val="90000"/>
              </a:lnSpc>
              <a:buFont typeface="Wingdings" charset="2"/>
              <a:buChar char="§"/>
            </a:pPr>
            <a:endParaRPr lang="en-US" sz="2000" dirty="0"/>
          </a:p>
          <a:p>
            <a:pPr marL="782638" lvl="1">
              <a:lnSpc>
                <a:spcPct val="90000"/>
              </a:lnSpc>
              <a:buFont typeface="Wingdings" charset="2"/>
              <a:buChar char="§"/>
            </a:pPr>
            <a:r>
              <a:rPr lang="en-US" sz="2000" dirty="0" err="1"/>
              <a:t>Fogli</a:t>
            </a:r>
            <a:r>
              <a:rPr lang="en-US" sz="2000" dirty="0"/>
              <a:t> di </a:t>
            </a:r>
            <a:r>
              <a:rPr lang="en-US" sz="2000" dirty="0" err="1"/>
              <a:t>lavoro</a:t>
            </a:r>
            <a:r>
              <a:rPr lang="en-US" sz="2000" dirty="0"/>
              <a:t> </a:t>
            </a:r>
            <a:r>
              <a:rPr lang="en-US" sz="2000" dirty="0" err="1"/>
              <a:t>sul</a:t>
            </a:r>
            <a:r>
              <a:rPr lang="en-US" sz="2000" dirty="0"/>
              <a:t> Piano Food Defense </a:t>
            </a:r>
            <a:r>
              <a:rPr lang="en-US" sz="2000" u="sng" dirty="0">
                <a:solidFill>
                  <a:srgbClr val="009999"/>
                </a:solidFill>
                <a:hlinkClick r:id="rId2"/>
              </a:rPr>
              <a:t>http://www.fsis.usda.gov/PDF/Slaughter_Plant_Plan.pdf</a:t>
            </a:r>
            <a:endParaRPr lang="en-US" sz="2000" u="sng" dirty="0">
              <a:solidFill>
                <a:srgbClr val="009999"/>
              </a:solidFill>
            </a:endParaRPr>
          </a:p>
          <a:p>
            <a:pPr marL="782638" lvl="1">
              <a:lnSpc>
                <a:spcPct val="90000"/>
              </a:lnSpc>
              <a:buFont typeface="Wingdings" charset="2"/>
              <a:buChar char="§"/>
            </a:pPr>
            <a:endParaRPr lang="en-US" sz="2000" dirty="0"/>
          </a:p>
          <a:p>
            <a:pPr marL="782638" lvl="1">
              <a:lnSpc>
                <a:spcPct val="90000"/>
              </a:lnSpc>
              <a:buFont typeface="Wingdings" charset="2"/>
              <a:buChar char="§"/>
            </a:pPr>
            <a:r>
              <a:rPr lang="en-US" sz="2000" dirty="0" err="1"/>
              <a:t>Corso</a:t>
            </a:r>
            <a:r>
              <a:rPr lang="en-US" sz="2000" dirty="0"/>
              <a:t> online </a:t>
            </a:r>
            <a:r>
              <a:rPr lang="en-US" sz="2000" dirty="0" err="1"/>
              <a:t>gratuito</a:t>
            </a:r>
            <a:r>
              <a:rPr lang="en-US" sz="2000" dirty="0"/>
              <a:t> </a:t>
            </a:r>
            <a:r>
              <a:rPr lang="en-US" sz="2000" dirty="0" err="1"/>
              <a:t>gestito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FDA: </a:t>
            </a:r>
            <a:r>
              <a:rPr lang="en-US" sz="2000" u="sng" dirty="0">
                <a:solidFill>
                  <a:srgbClr val="009999"/>
                </a:solidFill>
                <a:hlinkClick r:id="rId3"/>
              </a:rPr>
              <a:t>http://www.fda.gov/ora/training/orau/FoodSecurity/default.htm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u="sng" dirty="0">
                <a:solidFill>
                  <a:srgbClr val="009999"/>
                </a:solidFill>
                <a:hlinkClick r:id="rId4"/>
              </a:rPr>
              <a:t>http://www.fsis.usda.gov/Science/Resources_&amp;_Information/index.asp</a:t>
            </a:r>
            <a:endParaRPr lang="en-US" sz="2000" u="sng" dirty="0">
              <a:solidFill>
                <a:srgbClr val="009999"/>
              </a:solidFill>
            </a:endParaRPr>
          </a:p>
        </p:txBody>
      </p:sp>
      <p:sp>
        <p:nvSpPr>
          <p:cNvPr id="62479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59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8197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8198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8199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8200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8201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8202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8203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8204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8205" name="Rectangle 13"/>
          <p:cNvSpPr>
            <a:spLocks noGrp="1" noChangeArrowheads="1"/>
          </p:cNvSpPr>
          <p:nvPr>
            <p:ph type="title"/>
          </p:nvPr>
        </p:nvSpPr>
        <p:spPr>
          <a:xfrm>
            <a:off x="533400" y="975360"/>
            <a:ext cx="8077200" cy="1658888"/>
          </a:xfrm>
          <a:ln/>
        </p:spPr>
        <p:txBody>
          <a:bodyPr rIns="132080"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Chi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contaminerebbe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gli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alimenti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di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proposito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Terroristi</a:t>
            </a:r>
            <a:r>
              <a:rPr lang="en-US" sz="2400" dirty="0"/>
              <a:t> o </a:t>
            </a:r>
            <a:r>
              <a:rPr lang="en-US" sz="2400" dirty="0" err="1"/>
              <a:t>Attivisti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La </a:t>
            </a:r>
            <a:r>
              <a:rPr lang="en-US" sz="2400" dirty="0" err="1"/>
              <a:t>concorrenza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Dipendenti</a:t>
            </a:r>
            <a:r>
              <a:rPr lang="en-US" sz="2400" dirty="0"/>
              <a:t> </a:t>
            </a:r>
            <a:r>
              <a:rPr lang="en-US" sz="2400" dirty="0" err="1"/>
              <a:t>scontenti</a:t>
            </a:r>
            <a:r>
              <a:rPr lang="en-US" sz="2400" dirty="0"/>
              <a:t> del </a:t>
            </a:r>
            <a:r>
              <a:rPr lang="en-US" sz="2400" dirty="0" err="1"/>
              <a:t>lavoro</a:t>
            </a:r>
            <a:endParaRPr lang="en-US" sz="2400" dirty="0"/>
          </a:p>
        </p:txBody>
      </p:sp>
      <p:sp>
        <p:nvSpPr>
          <p:cNvPr id="8207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0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9221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9222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9223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9224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9225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9227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9228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9229" name="Rectangle 13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Perchè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9230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endParaRPr lang="en-US" sz="2400" dirty="0"/>
          </a:p>
          <a:p>
            <a:r>
              <a:rPr lang="en-US" sz="2400" dirty="0"/>
              <a:t>Per </a:t>
            </a:r>
            <a:r>
              <a:rPr lang="en-US" sz="2400" dirty="0" err="1"/>
              <a:t>rabbia</a:t>
            </a:r>
            <a:r>
              <a:rPr lang="en-US" sz="2400" dirty="0"/>
              <a:t> </a:t>
            </a:r>
            <a:r>
              <a:rPr lang="en-US" sz="2400" dirty="0" err="1"/>
              <a:t>nei</a:t>
            </a:r>
            <a:r>
              <a:rPr lang="en-US" sz="2400" dirty="0"/>
              <a:t> </a:t>
            </a:r>
            <a:r>
              <a:rPr lang="en-US" sz="2400" dirty="0" err="1"/>
              <a:t>confronti</a:t>
            </a:r>
            <a:r>
              <a:rPr lang="en-US" sz="2400" dirty="0"/>
              <a:t> di </a:t>
            </a:r>
            <a:r>
              <a:rPr lang="en-US" sz="2400" dirty="0" err="1"/>
              <a:t>situazioni</a:t>
            </a:r>
            <a:r>
              <a:rPr lang="en-US" sz="2400" dirty="0"/>
              <a:t> </a:t>
            </a:r>
            <a:r>
              <a:rPr lang="en-US" sz="2400" dirty="0" err="1"/>
              <a:t>nazionali</a:t>
            </a:r>
            <a:r>
              <a:rPr lang="en-US" sz="2400" dirty="0"/>
              <a:t>, </a:t>
            </a:r>
            <a:r>
              <a:rPr lang="en-US" sz="2400" dirty="0" err="1"/>
              <a:t>economiche</a:t>
            </a:r>
            <a:r>
              <a:rPr lang="en-US" sz="2400" dirty="0"/>
              <a:t> e </a:t>
            </a:r>
            <a:r>
              <a:rPr lang="en-US" sz="2400" dirty="0" err="1"/>
              <a:t>personali</a:t>
            </a:r>
            <a:endParaRPr lang="en-US" sz="2400" dirty="0"/>
          </a:p>
          <a:p>
            <a:r>
              <a:rPr lang="en-US" sz="2400" dirty="0"/>
              <a:t>Per </a:t>
            </a:r>
            <a:r>
              <a:rPr lang="en-US" sz="2400" dirty="0" err="1"/>
              <a:t>sollevare</a:t>
            </a:r>
            <a:r>
              <a:rPr lang="en-US" sz="2400" dirty="0"/>
              <a:t> </a:t>
            </a:r>
            <a:r>
              <a:rPr lang="en-US" sz="2400" dirty="0" err="1"/>
              <a:t>questioni</a:t>
            </a:r>
            <a:r>
              <a:rPr lang="en-US" sz="2400" dirty="0"/>
              <a:t> </a:t>
            </a:r>
            <a:r>
              <a:rPr lang="en-US" sz="2400" dirty="0" err="1"/>
              <a:t>culturali</a:t>
            </a:r>
            <a:endParaRPr lang="en-US" sz="2400" dirty="0"/>
          </a:p>
          <a:p>
            <a:r>
              <a:rPr lang="en-US" sz="2400" dirty="0"/>
              <a:t>Per </a:t>
            </a:r>
            <a:r>
              <a:rPr lang="en-US" sz="2400" dirty="0" err="1"/>
              <a:t>creare</a:t>
            </a:r>
            <a:r>
              <a:rPr lang="en-US" sz="2400" dirty="0"/>
              <a:t> </a:t>
            </a:r>
            <a:r>
              <a:rPr lang="en-US" sz="2400" dirty="0" err="1"/>
              <a:t>problemi</a:t>
            </a:r>
            <a:r>
              <a:rPr lang="en-US" sz="2400" dirty="0"/>
              <a:t> </a:t>
            </a:r>
            <a:r>
              <a:rPr lang="en-US" sz="2400" dirty="0" err="1"/>
              <a:t>economici</a:t>
            </a:r>
            <a:endParaRPr lang="en-US" sz="2400" dirty="0"/>
          </a:p>
          <a:p>
            <a:r>
              <a:rPr lang="en-US" sz="2400" dirty="0"/>
              <a:t>Per </a:t>
            </a:r>
            <a:r>
              <a:rPr lang="en-US" sz="2400" dirty="0" err="1"/>
              <a:t>creare</a:t>
            </a:r>
            <a:r>
              <a:rPr lang="en-US" sz="2400" dirty="0"/>
              <a:t> </a:t>
            </a:r>
            <a:r>
              <a:rPr lang="en-US" sz="2400" dirty="0" err="1"/>
              <a:t>panico</a:t>
            </a:r>
            <a:r>
              <a:rPr lang="en-US" sz="2400" dirty="0"/>
              <a:t> </a:t>
            </a:r>
            <a:r>
              <a:rPr lang="en-US" sz="2400" dirty="0" err="1"/>
              <a:t>tra</a:t>
            </a:r>
            <a:r>
              <a:rPr lang="en-US" sz="2400" dirty="0"/>
              <a:t> i </a:t>
            </a:r>
            <a:r>
              <a:rPr lang="en-US" sz="2400" dirty="0" err="1"/>
              <a:t>cittadini</a:t>
            </a:r>
            <a:endParaRPr lang="en-US" sz="2400" dirty="0"/>
          </a:p>
          <a:p>
            <a:r>
              <a:rPr lang="en-US" sz="2400" dirty="0"/>
              <a:t>Per fare del male o </a:t>
            </a:r>
            <a:r>
              <a:rPr lang="en-US" sz="2400" dirty="0" err="1"/>
              <a:t>danneggiare</a:t>
            </a:r>
            <a:r>
              <a:rPr lang="en-US" sz="2400" dirty="0"/>
              <a:t> </a:t>
            </a:r>
            <a:r>
              <a:rPr lang="en-US" sz="2400" dirty="0" err="1"/>
              <a:t>gli</a:t>
            </a:r>
            <a:r>
              <a:rPr lang="en-US" sz="2400" dirty="0"/>
              <a:t> </a:t>
            </a:r>
            <a:r>
              <a:rPr lang="en-US" sz="2400" dirty="0" err="1"/>
              <a:t>altri</a:t>
            </a:r>
            <a:r>
              <a:rPr lang="en-US" sz="2400" dirty="0"/>
              <a:t> </a:t>
            </a:r>
          </a:p>
        </p:txBody>
      </p:sp>
      <p:sp>
        <p:nvSpPr>
          <p:cNvPr id="9231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4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10245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 sz="2800"/>
            </a:p>
          </p:txBody>
        </p:sp>
        <p:sp>
          <p:nvSpPr>
            <p:cNvPr id="10246" name="Rectangle 6"/>
            <p:cNvSpPr>
              <a:spLocks/>
            </p:cNvSpPr>
            <p:nvPr/>
          </p:nvSpPr>
          <p:spPr bwMode="auto">
            <a:xfrm flipH="1">
              <a:off x="41" y="2744"/>
              <a:ext cx="0" cy="271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 sz="2800"/>
            </a:p>
          </p:txBody>
        </p:sp>
      </p:grpSp>
      <p:grpSp>
        <p:nvGrpSpPr>
          <p:cNvPr id="10247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10248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 sz="2800"/>
            </a:p>
          </p:txBody>
        </p:sp>
        <p:sp>
          <p:nvSpPr>
            <p:cNvPr id="10249" name="Rectangle 9"/>
            <p:cNvSpPr>
              <a:spLocks/>
            </p:cNvSpPr>
            <p:nvPr/>
          </p:nvSpPr>
          <p:spPr bwMode="auto">
            <a:xfrm flipH="1">
              <a:off x="15" y="371"/>
              <a:ext cx="0" cy="271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 sz="2800"/>
            </a:p>
          </p:txBody>
        </p:sp>
      </p:grpSp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0" y="6670675"/>
            <a:ext cx="9144000" cy="430213"/>
            <a:chOff x="0" y="0"/>
            <a:chExt cx="5760" cy="271"/>
          </a:xfrm>
        </p:grpSpPr>
        <p:sp>
          <p:nvSpPr>
            <p:cNvPr id="10251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 sz="2800"/>
            </a:p>
          </p:txBody>
        </p:sp>
        <p:sp>
          <p:nvSpPr>
            <p:cNvPr id="10252" name="Rectangle 12"/>
            <p:cNvSpPr>
              <a:spLocks/>
            </p:cNvSpPr>
            <p:nvPr/>
          </p:nvSpPr>
          <p:spPr bwMode="auto">
            <a:xfrm>
              <a:off x="0" y="0"/>
              <a:ext cx="0" cy="271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 sz="2800"/>
            </a:p>
          </p:txBody>
        </p:sp>
      </p:grpSp>
      <p:sp>
        <p:nvSpPr>
          <p:cNvPr id="10253" name="Rectangle 13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Perchè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nel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mio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stabilimento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>
              <a:spcBef>
                <a:spcPct val="0"/>
              </a:spcBef>
              <a:buFont typeface="Wingdings" charset="2"/>
              <a:buNone/>
            </a:pPr>
            <a:r>
              <a:rPr lang="en-US" sz="2400" dirty="0" err="1"/>
              <a:t>Fattori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possono</a:t>
            </a:r>
            <a:r>
              <a:rPr lang="en-US" sz="2400" dirty="0"/>
              <a:t> </a:t>
            </a:r>
            <a:r>
              <a:rPr lang="en-US" sz="2400" dirty="0" err="1"/>
              <a:t>aumentare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rischio</a:t>
            </a:r>
            <a:r>
              <a:rPr lang="en-US" sz="2400" dirty="0"/>
              <a:t> di </a:t>
            </a:r>
            <a:r>
              <a:rPr lang="en-US" sz="2400" dirty="0" err="1"/>
              <a:t>contaminazione</a:t>
            </a:r>
            <a:r>
              <a:rPr lang="en-US" sz="2400" dirty="0"/>
              <a:t> </a:t>
            </a:r>
            <a:r>
              <a:rPr lang="en-US" sz="2400" dirty="0" err="1"/>
              <a:t>intenzionale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:</a:t>
            </a:r>
          </a:p>
          <a:p>
            <a:pPr>
              <a:spcBef>
                <a:spcPts val="1200"/>
              </a:spcBef>
            </a:pPr>
            <a:r>
              <a:rPr lang="en-US" sz="2400" dirty="0" err="1"/>
              <a:t>Produrre</a:t>
            </a:r>
            <a:r>
              <a:rPr lang="en-US" sz="2400" dirty="0"/>
              <a:t> </a:t>
            </a:r>
            <a:r>
              <a:rPr lang="en-US" sz="2400" dirty="0" err="1"/>
              <a:t>grandi</a:t>
            </a:r>
            <a:r>
              <a:rPr lang="en-US" sz="2400" dirty="0"/>
              <a:t> </a:t>
            </a:r>
            <a:r>
              <a:rPr lang="en-US" sz="2400" dirty="0" err="1"/>
              <a:t>quantità</a:t>
            </a:r>
            <a:r>
              <a:rPr lang="en-US" sz="2400" dirty="0"/>
              <a:t> di </a:t>
            </a:r>
            <a:r>
              <a:rPr lang="en-US" sz="2400" dirty="0" err="1"/>
              <a:t>cibo</a:t>
            </a:r>
            <a:endParaRPr lang="en-US" sz="2400" dirty="0"/>
          </a:p>
          <a:p>
            <a:r>
              <a:rPr lang="en-US" sz="2400" dirty="0" err="1"/>
              <a:t>Alimenti</a:t>
            </a:r>
            <a:r>
              <a:rPr lang="en-US" sz="2400" dirty="0"/>
              <a:t> con </a:t>
            </a:r>
            <a:r>
              <a:rPr lang="en-US" sz="2400" dirty="0" err="1"/>
              <a:t>una</a:t>
            </a:r>
            <a:r>
              <a:rPr lang="en-US" sz="2400" dirty="0"/>
              <a:t> shelf-life </a:t>
            </a:r>
            <a:r>
              <a:rPr lang="en-US" sz="2400" dirty="0" err="1"/>
              <a:t>breve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Prodotti</a:t>
            </a:r>
            <a:r>
              <a:rPr lang="en-US" sz="2400" dirty="0"/>
              <a:t> </a:t>
            </a:r>
            <a:r>
              <a:rPr lang="en-US" sz="2400" dirty="0" err="1"/>
              <a:t>uniformemente</a:t>
            </a:r>
            <a:r>
              <a:rPr lang="en-US" sz="2400" dirty="0"/>
              <a:t> </a:t>
            </a:r>
            <a:r>
              <a:rPr lang="en-US" sz="2400" dirty="0" err="1"/>
              <a:t>mescolati</a:t>
            </a:r>
            <a:endParaRPr lang="en-US" sz="2400" dirty="0"/>
          </a:p>
          <a:p>
            <a:r>
              <a:rPr lang="en-US" sz="2400" dirty="0" err="1"/>
              <a:t>Prodotti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rivolgono</a:t>
            </a:r>
            <a:r>
              <a:rPr lang="en-US" sz="2400" dirty="0"/>
              <a:t> ad un </a:t>
            </a:r>
            <a:r>
              <a:rPr lang="en-US" sz="2400" dirty="0" err="1"/>
              <a:t>grande</a:t>
            </a:r>
            <a:r>
              <a:rPr lang="en-US" sz="2400" dirty="0"/>
              <a:t> </a:t>
            </a:r>
            <a:r>
              <a:rPr lang="en-US" sz="2400" dirty="0" err="1"/>
              <a:t>numero</a:t>
            </a:r>
            <a:r>
              <a:rPr lang="en-US" sz="2400" dirty="0"/>
              <a:t> di </a:t>
            </a:r>
            <a:r>
              <a:rPr lang="en-US" sz="2400" dirty="0" err="1"/>
              <a:t>consumatori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Facilità</a:t>
            </a:r>
            <a:r>
              <a:rPr lang="en-US" sz="2400" dirty="0"/>
              <a:t> di </a:t>
            </a:r>
            <a:r>
              <a:rPr lang="en-US" sz="2400" dirty="0" err="1"/>
              <a:t>accesso</a:t>
            </a:r>
            <a:r>
              <a:rPr lang="en-US" sz="2400" dirty="0"/>
              <a:t> </a:t>
            </a:r>
            <a:r>
              <a:rPr lang="en-US" sz="2400" dirty="0" err="1"/>
              <a:t>allo</a:t>
            </a:r>
            <a:r>
              <a:rPr lang="en-US" sz="2400" dirty="0"/>
              <a:t> </a:t>
            </a:r>
            <a:r>
              <a:rPr lang="en-US" sz="2400" dirty="0" err="1"/>
              <a:t>stabilimento</a:t>
            </a:r>
            <a:endParaRPr lang="en-US" sz="2400" dirty="0"/>
          </a:p>
        </p:txBody>
      </p:sp>
      <p:sp>
        <p:nvSpPr>
          <p:cNvPr id="10255" name="Rectangle 15"/>
          <p:cNvSpPr>
            <a:spLocks/>
          </p:cNvSpPr>
          <p:nvPr/>
        </p:nvSpPr>
        <p:spPr bwMode="auto">
          <a:xfrm>
            <a:off x="539552" y="6309320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dirty="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Group 4"/>
          <p:cNvGrpSpPr>
            <a:grpSpLocks/>
          </p:cNvGrpSpPr>
          <p:nvPr/>
        </p:nvGrpSpPr>
        <p:grpSpPr bwMode="auto">
          <a:xfrm rot="5400000" flipH="1">
            <a:off x="4505326" y="-3570288"/>
            <a:ext cx="131762" cy="9142413"/>
            <a:chOff x="0" y="0"/>
            <a:chExt cx="83" cy="5760"/>
          </a:xfrm>
        </p:grpSpPr>
        <p:sp>
          <p:nvSpPr>
            <p:cNvPr id="11269" name="Rectangle 5"/>
            <p:cNvSpPr>
              <a:spLocks/>
            </p:cNvSpPr>
            <p:nvPr/>
          </p:nvSpPr>
          <p:spPr bwMode="auto">
            <a:xfrm>
              <a:off x="0" y="0"/>
              <a:ext cx="83" cy="5760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1270" name="Rectangle 6"/>
            <p:cNvSpPr>
              <a:spLocks/>
            </p:cNvSpPr>
            <p:nvPr/>
          </p:nvSpPr>
          <p:spPr bwMode="auto">
            <a:xfrm flipH="1">
              <a:off x="0" y="0"/>
              <a:ext cx="83" cy="576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11271" name="Group 7"/>
          <p:cNvGrpSpPr>
            <a:grpSpLocks/>
          </p:cNvGrpSpPr>
          <p:nvPr/>
        </p:nvGrpSpPr>
        <p:grpSpPr bwMode="auto">
          <a:xfrm rot="5400000" flipH="1">
            <a:off x="781050" y="438150"/>
            <a:ext cx="47625" cy="1609725"/>
            <a:chOff x="0" y="0"/>
            <a:chExt cx="30" cy="1014"/>
          </a:xfrm>
        </p:grpSpPr>
        <p:sp>
          <p:nvSpPr>
            <p:cNvPr id="11272" name="Rectangle 8"/>
            <p:cNvSpPr>
              <a:spLocks/>
            </p:cNvSpPr>
            <p:nvPr/>
          </p:nvSpPr>
          <p:spPr bwMode="auto">
            <a:xfrm>
              <a:off x="0" y="0"/>
              <a:ext cx="30" cy="101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1273" name="Rectangle 9"/>
            <p:cNvSpPr>
              <a:spLocks/>
            </p:cNvSpPr>
            <p:nvPr/>
          </p:nvSpPr>
          <p:spPr bwMode="auto">
            <a:xfrm flipH="1">
              <a:off x="0" y="0"/>
              <a:ext cx="30" cy="101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0" y="6670675"/>
            <a:ext cx="9144000" cy="85725"/>
            <a:chOff x="0" y="0"/>
            <a:chExt cx="5760" cy="54"/>
          </a:xfrm>
        </p:grpSpPr>
        <p:sp>
          <p:nvSpPr>
            <p:cNvPr id="11275" name="Rectangle 11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solidFill>
              <a:srgbClr val="87E278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1276" name="Rectangle 12"/>
            <p:cNvSpPr>
              <a:spLocks/>
            </p:cNvSpPr>
            <p:nvPr/>
          </p:nvSpPr>
          <p:spPr bwMode="auto">
            <a:xfrm>
              <a:off x="0" y="0"/>
              <a:ext cx="5760" cy="5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11277" name="Rectangle 13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8077200" cy="914400"/>
          </a:xfrm>
          <a:ln/>
        </p:spPr>
        <p:txBody>
          <a:bodyPr rIns="132080"/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Immagina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—Se?</a:t>
            </a:r>
          </a:p>
        </p:txBody>
      </p:sp>
      <p:sp>
        <p:nvSpPr>
          <p:cNvPr id="11278" name="Rectangle 1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r>
              <a:rPr lang="en-US" sz="2400" dirty="0"/>
              <a:t>Le </a:t>
            </a:r>
            <a:r>
              <a:rPr lang="en-US" sz="2400" dirty="0" err="1"/>
              <a:t>persone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ammalassero</a:t>
            </a:r>
            <a:r>
              <a:rPr lang="en-US" sz="2400" dirty="0"/>
              <a:t>,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ferissero</a:t>
            </a:r>
            <a:r>
              <a:rPr lang="en-US" sz="2400" dirty="0"/>
              <a:t> o </a:t>
            </a:r>
            <a:r>
              <a:rPr lang="en-US" sz="2400" dirty="0" err="1"/>
              <a:t>morissero</a:t>
            </a:r>
            <a:r>
              <a:rPr lang="en-US" sz="2400" dirty="0"/>
              <a:t>?</a:t>
            </a:r>
          </a:p>
          <a:p>
            <a:r>
              <a:rPr lang="en-US" sz="2400" dirty="0"/>
              <a:t>Il </a:t>
            </a:r>
            <a:r>
              <a:rPr lang="en-US" sz="2400" dirty="0" err="1"/>
              <a:t>nome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tua</a:t>
            </a:r>
            <a:r>
              <a:rPr lang="en-US" sz="2400" dirty="0"/>
              <a:t> </a:t>
            </a:r>
            <a:r>
              <a:rPr lang="en-US" sz="2400" dirty="0" err="1"/>
              <a:t>ditta</a:t>
            </a:r>
            <a:r>
              <a:rPr lang="en-US" sz="2400" dirty="0"/>
              <a:t> e i </a:t>
            </a:r>
            <a:r>
              <a:rPr lang="en-US" sz="2400" dirty="0" err="1"/>
              <a:t>prodotti</a:t>
            </a:r>
            <a:r>
              <a:rPr lang="en-US" sz="2400" dirty="0"/>
              <a:t> </a:t>
            </a:r>
            <a:r>
              <a:rPr lang="en-US" sz="2400" dirty="0" err="1"/>
              <a:t>rimanessero</a:t>
            </a:r>
            <a:r>
              <a:rPr lang="en-US" sz="2400" dirty="0"/>
              <a:t> </a:t>
            </a:r>
            <a:r>
              <a:rPr lang="en-US" sz="2400" dirty="0" err="1"/>
              <a:t>coinvolti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Venisse</a:t>
            </a:r>
            <a:r>
              <a:rPr lang="en-US" sz="2400" dirty="0"/>
              <a:t> </a:t>
            </a:r>
            <a:r>
              <a:rPr lang="en-US" sz="2400" dirty="0" err="1"/>
              <a:t>richiesto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richiamo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prodotti</a:t>
            </a:r>
            <a:r>
              <a:rPr lang="en-US" sz="2400" dirty="0"/>
              <a:t>? </a:t>
            </a:r>
          </a:p>
          <a:p>
            <a:r>
              <a:rPr lang="en-US" sz="2400" dirty="0"/>
              <a:t>Produzione </a:t>
            </a:r>
            <a:r>
              <a:rPr lang="en-US" sz="2400" dirty="0" err="1"/>
              <a:t>dovesse</a:t>
            </a:r>
            <a:r>
              <a:rPr lang="en-US" sz="2400" dirty="0"/>
              <a:t> </a:t>
            </a:r>
            <a:r>
              <a:rPr lang="en-US" sz="2400" dirty="0" err="1"/>
              <a:t>essere</a:t>
            </a:r>
            <a:r>
              <a:rPr lang="en-US" sz="2400" dirty="0"/>
              <a:t> </a:t>
            </a:r>
            <a:r>
              <a:rPr lang="en-US" sz="2400" dirty="0" err="1"/>
              <a:t>bloccata</a:t>
            </a:r>
            <a:r>
              <a:rPr lang="en-US" sz="2400" dirty="0"/>
              <a:t> con </a:t>
            </a:r>
            <a:r>
              <a:rPr lang="en-US" sz="2400" dirty="0" err="1"/>
              <a:t>conseguente</a:t>
            </a:r>
            <a:r>
              <a:rPr lang="en-US" sz="2400" dirty="0"/>
              <a:t> </a:t>
            </a:r>
            <a:r>
              <a:rPr lang="en-US" sz="2400" dirty="0" err="1"/>
              <a:t>perdita</a:t>
            </a:r>
            <a:r>
              <a:rPr lang="en-US" sz="2400" dirty="0"/>
              <a:t> di </a:t>
            </a:r>
            <a:r>
              <a:rPr lang="en-US" sz="2400" dirty="0" err="1"/>
              <a:t>posti</a:t>
            </a:r>
            <a:r>
              <a:rPr lang="en-US" sz="2400" dirty="0"/>
              <a:t> di </a:t>
            </a:r>
            <a:r>
              <a:rPr lang="en-US" sz="2400" dirty="0" err="1"/>
              <a:t>lavoro</a:t>
            </a:r>
            <a:r>
              <a:rPr lang="en-US" sz="2400" dirty="0"/>
              <a:t>?</a:t>
            </a:r>
          </a:p>
          <a:p>
            <a:r>
              <a:rPr lang="en-US" sz="2400" dirty="0"/>
              <a:t>Le </a:t>
            </a:r>
            <a:r>
              <a:rPr lang="en-US" sz="2400" dirty="0" err="1"/>
              <a:t>perdite</a:t>
            </a:r>
            <a:r>
              <a:rPr lang="en-US" sz="2400" dirty="0"/>
              <a:t> </a:t>
            </a:r>
            <a:r>
              <a:rPr lang="en-US" sz="2400" dirty="0" err="1"/>
              <a:t>finanziarie</a:t>
            </a:r>
            <a:r>
              <a:rPr lang="en-US" sz="2400" dirty="0"/>
              <a:t> non </a:t>
            </a:r>
            <a:r>
              <a:rPr lang="en-US" sz="2400" dirty="0" err="1"/>
              <a:t>fossero</a:t>
            </a:r>
            <a:r>
              <a:rPr lang="en-US" sz="2400" dirty="0"/>
              <a:t> solo a </a:t>
            </a:r>
            <a:r>
              <a:rPr lang="en-US" sz="2400" dirty="0" err="1"/>
              <a:t>livello</a:t>
            </a:r>
            <a:r>
              <a:rPr lang="en-US" sz="2400" dirty="0"/>
              <a:t> locale ma </a:t>
            </a:r>
            <a:r>
              <a:rPr lang="en-US" sz="2400" dirty="0" err="1"/>
              <a:t>anche</a:t>
            </a:r>
            <a:r>
              <a:rPr lang="en-US" sz="2400" dirty="0"/>
              <a:t> </a:t>
            </a:r>
            <a:r>
              <a:rPr lang="en-US" sz="2400" dirty="0" err="1"/>
              <a:t>nazionale</a:t>
            </a:r>
            <a:r>
              <a:rPr lang="en-US" sz="2400" dirty="0"/>
              <a:t>?</a:t>
            </a:r>
          </a:p>
          <a:p>
            <a:pPr algn="ctr">
              <a:buFont typeface="Wingdings" charset="2"/>
              <a:buNone/>
            </a:pPr>
            <a:r>
              <a:rPr lang="en-US" sz="2400" b="1" dirty="0"/>
              <a:t>Ti </a:t>
            </a:r>
            <a:r>
              <a:rPr lang="en-US" sz="2400" b="1" dirty="0" err="1"/>
              <a:t>sei</a:t>
            </a:r>
            <a:r>
              <a:rPr lang="en-US" sz="2400" b="1" dirty="0"/>
              <a:t> </a:t>
            </a:r>
            <a:r>
              <a:rPr lang="en-US" sz="2400" b="1" dirty="0" err="1"/>
              <a:t>chiesto</a:t>
            </a:r>
            <a:r>
              <a:rPr lang="en-US" sz="2400" b="1" dirty="0"/>
              <a:t>, “</a:t>
            </a:r>
            <a:r>
              <a:rPr lang="en-US" sz="2400" b="1" dirty="0" err="1"/>
              <a:t>Cosa</a:t>
            </a:r>
            <a:r>
              <a:rPr lang="en-US" sz="2400" b="1" dirty="0"/>
              <a:t> </a:t>
            </a:r>
            <a:r>
              <a:rPr lang="en-US" sz="2400" b="1" dirty="0" err="1"/>
              <a:t>faresti</a:t>
            </a:r>
            <a:r>
              <a:rPr lang="en-US" sz="2400" b="1" dirty="0"/>
              <a:t> per </a:t>
            </a:r>
            <a:r>
              <a:rPr lang="en-US" sz="2400" b="1" dirty="0" err="1"/>
              <a:t>impedire</a:t>
            </a:r>
            <a:r>
              <a:rPr lang="en-US" sz="2400" b="1" dirty="0"/>
              <a:t> </a:t>
            </a:r>
            <a:r>
              <a:rPr lang="en-US" sz="2400" b="1" dirty="0" err="1"/>
              <a:t>tutto</a:t>
            </a:r>
            <a:r>
              <a:rPr lang="en-US" sz="2400" b="1" dirty="0"/>
              <a:t> </a:t>
            </a:r>
            <a:r>
              <a:rPr lang="en-US" sz="2400" b="1" dirty="0" err="1"/>
              <a:t>questo</a:t>
            </a:r>
            <a:r>
              <a:rPr lang="en-US" sz="2400" b="1" dirty="0"/>
              <a:t>?”</a:t>
            </a:r>
            <a:endParaRPr lang="en-US" sz="2400" b="1" dirty="0">
              <a:ea typeface="ヒラギノ角ゴ Pro W6" charset="0"/>
              <a:cs typeface="ヒラギノ角ゴ Pro W6" charset="0"/>
            </a:endParaRPr>
          </a:p>
        </p:txBody>
      </p:sp>
      <p:sp>
        <p:nvSpPr>
          <p:cNvPr id="11279" name="Rectangle 15"/>
          <p:cNvSpPr>
            <a:spLocks/>
          </p:cNvSpPr>
          <p:nvPr/>
        </p:nvSpPr>
        <p:spPr bwMode="auto">
          <a:xfrm>
            <a:off x="457200" y="6245225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Csi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  <a:txDef>
      <a:spPr>
        <a:noFill/>
      </a:spPr>
      <a:bodyPr wrap="square" rtlCol="0" anchor="ctr">
        <a:normAutofit fontScale="55000" lnSpcReduction="20000"/>
      </a:bodyPr>
      <a:lstStyle>
        <a:defPPr algn="just">
          <a:defRPr sz="2000" dirty="0" smtClean="0"/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Pages>0</Pages>
  <Words>2481</Words>
  <Characters>0</Characters>
  <Application>Microsoft Office PowerPoint</Application>
  <PresentationFormat>Presentazione su schermo (4:3)</PresentationFormat>
  <Lines>0</Lines>
  <Paragraphs>427</Paragraphs>
  <Slides>59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59</vt:i4>
      </vt:variant>
    </vt:vector>
  </HeadingPairs>
  <TitlesOfParts>
    <vt:vector size="66" baseType="lpstr">
      <vt:lpstr>ＭＳ Ｐゴシック</vt:lpstr>
      <vt:lpstr>Arial</vt:lpstr>
      <vt:lpstr>Wingdings</vt:lpstr>
      <vt:lpstr>ヒラギノ角ゴ Pro W3</vt:lpstr>
      <vt:lpstr>ヒラギノ角ゴ Pro W6</vt:lpstr>
      <vt:lpstr>Csi</vt:lpstr>
      <vt:lpstr>1_Presentazione vuota</vt:lpstr>
      <vt:lpstr>Sviluppare Piani di Food Defense</vt:lpstr>
      <vt:lpstr>Obiettivi</vt:lpstr>
      <vt:lpstr>Cos’é Food Defense?</vt:lpstr>
      <vt:lpstr>Perchè ci si occupa di Food Defense? </vt:lpstr>
      <vt:lpstr>Presentazione standard di PowerPoint</vt:lpstr>
      <vt:lpstr>Chi contaminerebbe gli alimenti di proposito? </vt:lpstr>
      <vt:lpstr>Perchè?</vt:lpstr>
      <vt:lpstr>Perchè nel mio stabilimento?</vt:lpstr>
      <vt:lpstr>Immagina—Se?</vt:lpstr>
      <vt:lpstr>Ricerca FSIS (Food Safety and Inspection Service)  Percentuale degli impianti con un piano di Food Defense</vt:lpstr>
      <vt:lpstr>Perchè scrivere un piano di Food Defense?</vt:lpstr>
      <vt:lpstr>Riesaminiamo gli Obiettivi</vt:lpstr>
      <vt:lpstr>Come si sviluppa un piano di Food Defense?</vt:lpstr>
      <vt:lpstr>Discutiamo insieme</vt:lpstr>
      <vt:lpstr>Condurre una valutazione </vt:lpstr>
      <vt:lpstr>Condurre una valutazione (con’t)</vt:lpstr>
      <vt:lpstr>Aree da considerare: Gestione di Food Defense </vt:lpstr>
      <vt:lpstr>Aree da considerare: Misure di difesa all’esterno dello stabilimento</vt:lpstr>
      <vt:lpstr>Presentazione standard di PowerPoint</vt:lpstr>
      <vt:lpstr>Aree da considerare: Misure di difesa nelle aree di macellazione</vt:lpstr>
      <vt:lpstr>Aree da considerare: Magazzino </vt:lpstr>
      <vt:lpstr>Aree da considerare: spedizione e ricezione della merce</vt:lpstr>
      <vt:lpstr>Aree da considerare: Acqua, Ghiaccio e Ingredienti</vt:lpstr>
      <vt:lpstr>Aree da considerare: la posta</vt:lpstr>
      <vt:lpstr>Aree da considerare: Il Personale</vt:lpstr>
      <vt:lpstr>Piano</vt:lpstr>
      <vt:lpstr>Comparazione</vt:lpstr>
      <vt:lpstr>Ripianifica</vt:lpstr>
      <vt:lpstr>Domande</vt:lpstr>
      <vt:lpstr>Fattori di un obiettivo attraente</vt:lpstr>
      <vt:lpstr>METODO CARVER + SHOCK</vt:lpstr>
      <vt:lpstr>METODO CARVER + SHOCK</vt:lpstr>
      <vt:lpstr>C—Criticità</vt:lpstr>
      <vt:lpstr>A—Accessibilità</vt:lpstr>
      <vt:lpstr>R—Ripresa </vt:lpstr>
      <vt:lpstr>V—Vulnerabilità </vt:lpstr>
      <vt:lpstr>E—Effetto</vt:lpstr>
      <vt:lpstr>R—Riconoscibilità</vt:lpstr>
      <vt:lpstr>SHOCK</vt:lpstr>
      <vt:lpstr>Discutiamo</vt:lpstr>
      <vt:lpstr>Guida CARVER + SHOCK</vt:lpstr>
      <vt:lpstr>Usare il Sofware CARVER + SHOCK </vt:lpstr>
      <vt:lpstr>Quante domande! </vt:lpstr>
      <vt:lpstr>Combina i Metodi e dai una priorità ai rischi </vt:lpstr>
      <vt:lpstr>Simulazione di un piano Esercitazione individuale</vt:lpstr>
      <vt:lpstr>Foglio analisi del rischio Food Defense—Esercitazione di gruppo</vt:lpstr>
      <vt:lpstr>Foglio analisi del rischio Food Defense—Esercitazione di gruppo</vt:lpstr>
      <vt:lpstr>Piano di Prevenzione Food Defense Discussione di Gruppo </vt:lpstr>
      <vt:lpstr>Risposta all’Agenzia—Direttiva FSIS Serie 5420.1–5420.8</vt:lpstr>
      <vt:lpstr>Risposta all’Agenzia—Direttiva FSIS 5500.2–5500.4</vt:lpstr>
      <vt:lpstr>Risposta all’Agenzia—Direttiva FSIS 8080.1</vt:lpstr>
      <vt:lpstr>Risposta dell’azienda</vt:lpstr>
      <vt:lpstr>Simulazione del Piano— Esercitazione individuale</vt:lpstr>
      <vt:lpstr>Foglio analisi del rischio Food Defense—Esercitazione di gruppo</vt:lpstr>
      <vt:lpstr>Piano di Prevenzione Food Defense Discussione di Gruppo </vt:lpstr>
      <vt:lpstr>Consigli</vt:lpstr>
      <vt:lpstr>Leggi contro la manomissione</vt:lpstr>
      <vt:lpstr>Risorse</vt:lpstr>
      <vt:lpstr>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Food Defense Plans</dc:title>
  <dc:creator>USDA FSIS</dc:creator>
  <cp:lastModifiedBy>Feller</cp:lastModifiedBy>
  <cp:revision>23</cp:revision>
  <dcterms:modified xsi:type="dcterms:W3CDTF">2017-07-27T15:46:06Z</dcterms:modified>
</cp:coreProperties>
</file>